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 id="26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83" autoAdjust="0"/>
    <p:restoredTop sz="94660"/>
  </p:normalViewPr>
  <p:slideViewPr>
    <p:cSldViewPr snapToGrid="0" snapToObjects="1">
      <p:cViewPr varScale="1">
        <p:scale>
          <a:sx n="50" d="100"/>
          <a:sy n="50" d="100"/>
        </p:scale>
        <p:origin x="570" y="3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7/2/2026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7/2/2026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7/2/2026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7/2/2026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Oval 2"/>
          <p:cNvSpPr/>
          <p:nvPr/>
        </p:nvSpPr>
        <p:spPr>
          <a:xfrm>
            <a:off x="5638647" y="1051560"/>
            <a:ext cx="914400" cy="914400"/>
          </a:xfrm>
          <a:prstGeom prst="ellipse">
            <a:avLst/>
          </a:prstGeom>
          <a:solidFill>
            <a:srgbClr val="146C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4" name="Rectangle 3"/>
          <p:cNvSpPr/>
          <p:nvPr/>
        </p:nvSpPr>
        <p:spPr>
          <a:xfrm>
            <a:off x="5875934" y="1556308"/>
            <a:ext cx="106984" cy="19019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6042355" y="1437436"/>
            <a:ext cx="106984" cy="309067"/>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p:cNvSpPr/>
          <p:nvPr/>
        </p:nvSpPr>
        <p:spPr>
          <a:xfrm>
            <a:off x="6208776" y="1318564"/>
            <a:ext cx="106984" cy="42793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TextBox 6"/>
          <p:cNvSpPr txBox="1"/>
          <p:nvPr/>
        </p:nvSpPr>
        <p:spPr>
          <a:xfrm>
            <a:off x="0" y="2331720"/>
            <a:ext cx="12191695" cy="365760"/>
          </a:xfrm>
          <a:prstGeom prst="rect">
            <a:avLst/>
          </a:prstGeom>
          <a:noFill/>
        </p:spPr>
        <p:txBody>
          <a:bodyPr wrap="square" lIns="0" tIns="0" rIns="0" bIns="0" anchor="ctr">
            <a:noAutofit/>
          </a:bodyPr>
          <a:lstStyle/>
          <a:p>
            <a:pPr algn="ctr" rtl="1">
              <a:spcBef>
                <a:spcPts val="0"/>
              </a:spcBef>
              <a:spcAft>
                <a:spcPts val="0"/>
              </a:spcAft>
            </a:pPr>
            <a:r>
              <a:rPr lang="fa-IR" sz="3600" b="1" dirty="0">
                <a:solidFill>
                  <a:srgbClr val="E0B874"/>
                </a:solidFill>
                <a:cs typeface="B Nazanin"/>
              </a:rPr>
              <a:t>راهنمای عملی آمار برای علوم پزشکی</a:t>
            </a:r>
          </a:p>
        </p:txBody>
      </p:sp>
      <p:sp>
        <p:nvSpPr>
          <p:cNvPr id="8" name="TextBox 7"/>
          <p:cNvSpPr txBox="1"/>
          <p:nvPr/>
        </p:nvSpPr>
        <p:spPr>
          <a:xfrm>
            <a:off x="822960" y="2788920"/>
            <a:ext cx="10545775" cy="1188720"/>
          </a:xfrm>
          <a:prstGeom prst="rect">
            <a:avLst/>
          </a:prstGeom>
          <a:noFill/>
        </p:spPr>
        <p:txBody>
          <a:bodyPr wrap="square" lIns="0" tIns="0" rIns="0" bIns="0" anchor="ctr">
            <a:noAutofit/>
          </a:bodyPr>
          <a:lstStyle/>
          <a:p>
            <a:pPr algn="ctr" rtl="1">
              <a:spcBef>
                <a:spcPts val="0"/>
              </a:spcBef>
              <a:spcAft>
                <a:spcPts val="0"/>
              </a:spcAft>
            </a:pPr>
            <a:r>
              <a:rPr lang="fa-IR" sz="4200" b="1" dirty="0">
                <a:solidFill>
                  <a:srgbClr val="FFFFFF"/>
                </a:solidFill>
                <a:cs typeface="B Nazanin"/>
              </a:rPr>
              <a:t>هوش مصنوعی در تحقیقات آمار حیاتی</a:t>
            </a:r>
          </a:p>
        </p:txBody>
      </p:sp>
      <p:sp>
        <p:nvSpPr>
          <p:cNvPr id="9" name="TextBox 8"/>
          <p:cNvSpPr txBox="1"/>
          <p:nvPr/>
        </p:nvSpPr>
        <p:spPr>
          <a:xfrm>
            <a:off x="533400" y="4617720"/>
            <a:ext cx="11258550" cy="822960"/>
          </a:xfrm>
          <a:prstGeom prst="rect">
            <a:avLst/>
          </a:prstGeom>
          <a:noFill/>
        </p:spPr>
        <p:txBody>
          <a:bodyPr wrap="square" lIns="0" tIns="0" rIns="0" bIns="0" anchor="t">
            <a:noAutofit/>
          </a:bodyPr>
          <a:lstStyle/>
          <a:p>
            <a:pPr algn="ctr" rtl="1">
              <a:lnSpc>
                <a:spcPct val="120000"/>
              </a:lnSpc>
              <a:spcBef>
                <a:spcPts val="0"/>
              </a:spcBef>
              <a:spcAft>
                <a:spcPts val="0"/>
              </a:spcAft>
            </a:pPr>
            <a:r>
              <a:rPr lang="fa-IR" sz="4000" b="1" dirty="0">
                <a:solidFill>
                  <a:srgbClr val="FF0000"/>
                </a:solidFill>
                <a:cs typeface="B Nazanin"/>
              </a:rPr>
              <a:t>پرامپت مناسب برای آزمون آماری</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457200" y="274320"/>
            <a:ext cx="3200400" cy="2011680"/>
          </a:xfrm>
          <a:prstGeom prst="rect">
            <a:avLst/>
          </a:prstGeom>
          <a:noFill/>
        </p:spPr>
        <p:txBody>
          <a:bodyPr wrap="square" lIns="0" tIns="0" rIns="0" bIns="0" anchor="t">
            <a:noAutofit/>
          </a:bodyPr>
          <a:lstStyle/>
          <a:p>
            <a:pPr algn="l" rtl="0">
              <a:spcBef>
                <a:spcPts val="0"/>
              </a:spcBef>
              <a:spcAft>
                <a:spcPts val="0"/>
              </a:spcAft>
            </a:pPr>
            <a:r>
              <a:rPr lang="en-US" sz="11000" b="1">
                <a:solidFill>
                  <a:srgbClr val="104060"/>
                </a:solidFill>
                <a:cs typeface="B Nazanin"/>
              </a:rPr>
              <a:t>01</a:t>
            </a:r>
          </a:p>
        </p:txBody>
      </p:sp>
      <p:sp>
        <p:nvSpPr>
          <p:cNvPr id="4" name="Oval 3"/>
          <p:cNvSpPr/>
          <p:nvPr/>
        </p:nvSpPr>
        <p:spPr>
          <a:xfrm>
            <a:off x="5684367" y="1965960"/>
            <a:ext cx="822960" cy="822960"/>
          </a:xfrm>
          <a:prstGeom prst="ellipse">
            <a:avLst/>
          </a:prstGeom>
          <a:solidFill>
            <a:srgbClr val="146C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5901309" y="2419502"/>
            <a:ext cx="94640" cy="16824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p:cNvSpPr/>
          <p:nvPr/>
        </p:nvSpPr>
        <p:spPr>
          <a:xfrm>
            <a:off x="6048527" y="2314346"/>
            <a:ext cx="94640" cy="2734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p:cNvSpPr/>
          <p:nvPr/>
        </p:nvSpPr>
        <p:spPr>
          <a:xfrm>
            <a:off x="6195745" y="2209190"/>
            <a:ext cx="94640" cy="37856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822960" y="3063240"/>
            <a:ext cx="10545775" cy="1005840"/>
          </a:xfrm>
          <a:prstGeom prst="rect">
            <a:avLst/>
          </a:prstGeom>
          <a:noFill/>
        </p:spPr>
        <p:txBody>
          <a:bodyPr wrap="square" lIns="0" tIns="0" rIns="0" bIns="0" anchor="ctr">
            <a:noAutofit/>
          </a:bodyPr>
          <a:lstStyle/>
          <a:p>
            <a:pPr algn="ctr" rtl="1">
              <a:spcBef>
                <a:spcPts val="0"/>
              </a:spcBef>
              <a:spcAft>
                <a:spcPts val="0"/>
              </a:spcAft>
            </a:pPr>
            <a:r>
              <a:rPr lang="fa-IR" sz="3800" b="1">
                <a:solidFill>
                  <a:srgbClr val="FFFFFF"/>
                </a:solidFill>
                <a:cs typeface="B Nazanin"/>
              </a:rPr>
              <a:t>انواع متغیرها</a:t>
            </a:r>
          </a:p>
        </p:txBody>
      </p:sp>
      <p:sp>
        <p:nvSpPr>
          <p:cNvPr id="9" name="TextBox 8"/>
          <p:cNvSpPr txBox="1"/>
          <p:nvPr/>
        </p:nvSpPr>
        <p:spPr>
          <a:xfrm>
            <a:off x="1371600" y="4069080"/>
            <a:ext cx="9448495" cy="548640"/>
          </a:xfrm>
          <a:prstGeom prst="rect">
            <a:avLst/>
          </a:prstGeom>
          <a:noFill/>
        </p:spPr>
        <p:txBody>
          <a:bodyPr wrap="square" lIns="0" tIns="0" rIns="0" bIns="0" anchor="t">
            <a:noAutofit/>
          </a:bodyPr>
          <a:lstStyle/>
          <a:p>
            <a:pPr algn="ctr" rtl="1">
              <a:spcBef>
                <a:spcPts val="0"/>
              </a:spcBef>
              <a:spcAft>
                <a:spcPts val="0"/>
              </a:spcAft>
            </a:pPr>
            <a:r>
              <a:rPr lang="fa-IR" sz="1600" b="0">
                <a:solidFill>
                  <a:srgbClr val="C7DDEA"/>
                </a:solidFill>
                <a:cs typeface="B Nazanin"/>
              </a:rPr>
              <a:t>گام اول در انتخاب آزمون آماری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6928" y="457200"/>
            <a:ext cx="11057839" cy="640080"/>
          </a:xfrm>
          <a:prstGeom prst="rect">
            <a:avLst/>
          </a:prstGeom>
          <a:noFill/>
        </p:spPr>
        <p:txBody>
          <a:bodyPr wrap="square" lIns="0" tIns="0" rIns="0" bIns="0" anchor="ctr">
            <a:noAutofit/>
          </a:bodyPr>
          <a:lstStyle/>
          <a:p>
            <a:pPr algn="r" rtl="1">
              <a:spcBef>
                <a:spcPts val="0"/>
              </a:spcBef>
              <a:spcAft>
                <a:spcPts val="0"/>
              </a:spcAft>
            </a:pPr>
            <a:r>
              <a:rPr lang="fa-IR" sz="4000" b="1">
                <a:solidFill>
                  <a:srgbClr val="0B3554"/>
                </a:solidFill>
                <a:cs typeface="B Nazanin"/>
              </a:rPr>
              <a:t>انواع متغیرها</a:t>
            </a:r>
          </a:p>
        </p:txBody>
      </p:sp>
      <p:sp>
        <p:nvSpPr>
          <p:cNvPr id="3" name="TextBox 2"/>
          <p:cNvSpPr txBox="1"/>
          <p:nvPr/>
        </p:nvSpPr>
        <p:spPr>
          <a:xfrm>
            <a:off x="566928" y="1170432"/>
            <a:ext cx="11057839" cy="502920"/>
          </a:xfrm>
          <a:prstGeom prst="rect">
            <a:avLst/>
          </a:prstGeom>
          <a:noFill/>
        </p:spPr>
        <p:txBody>
          <a:bodyPr wrap="square" lIns="0" tIns="0" rIns="0" bIns="0" anchor="t">
            <a:noAutofit/>
          </a:bodyPr>
          <a:lstStyle/>
          <a:p>
            <a:pPr algn="r" rtl="1">
              <a:lnSpc>
                <a:spcPct val="125000"/>
              </a:lnSpc>
              <a:spcBef>
                <a:spcPts val="0"/>
              </a:spcBef>
              <a:spcAft>
                <a:spcPts val="0"/>
              </a:spcAft>
            </a:pPr>
            <a:r>
              <a:rPr lang="fa-IR" b="0" dirty="0">
                <a:cs typeface="B Nazanin"/>
              </a:rPr>
              <a:t>پیش از انتخاب آزمون آماری، باید نوع متغیر(های</a:t>
            </a:r>
            <a:r>
              <a:rPr lang="fa-IR" dirty="0">
                <a:cs typeface="B Nazanin"/>
              </a:rPr>
              <a:t>)</a:t>
            </a:r>
            <a:r>
              <a:rPr lang="en-US" b="0" dirty="0">
                <a:cs typeface="B Nazanin"/>
              </a:rPr>
              <a:t> </a:t>
            </a:r>
            <a:r>
              <a:rPr lang="fa-IR" b="0" dirty="0">
                <a:cs typeface="B Nazanin"/>
              </a:rPr>
              <a:t>مورد بررسی مشخص شود؛ انتخاب نادرست آزمون معمولاً ناشی از غفلت از همین مرحله است</a:t>
            </a:r>
            <a:r>
              <a:rPr lang="en-US" b="0" dirty="0">
                <a:solidFill>
                  <a:srgbClr val="4A5A63"/>
                </a:solidFill>
                <a:cs typeface="B Nazanin"/>
              </a:rPr>
              <a:t>.</a:t>
            </a:r>
          </a:p>
        </p:txBody>
      </p:sp>
      <p:graphicFrame>
        <p:nvGraphicFramePr>
          <p:cNvPr id="4" name="Table 3"/>
          <p:cNvGraphicFramePr>
            <a:graphicFrameLocks noGrp="1"/>
          </p:cNvGraphicFramePr>
          <p:nvPr>
            <p:extLst>
              <p:ext uri="{D42A27DB-BD31-4B8C-83A1-F6EECF244321}">
                <p14:modId xmlns:p14="http://schemas.microsoft.com/office/powerpoint/2010/main" val="1603507249"/>
              </p:ext>
            </p:extLst>
          </p:nvPr>
        </p:nvGraphicFramePr>
        <p:xfrm>
          <a:off x="566928" y="1874519"/>
          <a:ext cx="11057838" cy="2615184"/>
        </p:xfrm>
        <a:graphic>
          <a:graphicData uri="http://schemas.openxmlformats.org/drawingml/2006/table">
            <a:tbl>
              <a:tblPr firstRow="1" bandRow="1">
                <a:tableStyleId>{5C22544A-7EE6-4342-B048-85BDC9FD1C3A}</a:tableStyleId>
              </a:tblPr>
              <a:tblGrid>
                <a:gridCol w="4423135">
                  <a:extLst>
                    <a:ext uri="{9D8B030D-6E8A-4147-A177-3AD203B41FA5}">
                      <a16:colId xmlns:a16="http://schemas.microsoft.com/office/drawing/2014/main" val="20000"/>
                    </a:ext>
                  </a:extLst>
                </a:gridCol>
                <a:gridCol w="3759665">
                  <a:extLst>
                    <a:ext uri="{9D8B030D-6E8A-4147-A177-3AD203B41FA5}">
                      <a16:colId xmlns:a16="http://schemas.microsoft.com/office/drawing/2014/main" val="20001"/>
                    </a:ext>
                  </a:extLst>
                </a:gridCol>
                <a:gridCol w="2875038">
                  <a:extLst>
                    <a:ext uri="{9D8B030D-6E8A-4147-A177-3AD203B41FA5}">
                      <a16:colId xmlns:a16="http://schemas.microsoft.com/office/drawing/2014/main" val="20002"/>
                    </a:ext>
                  </a:extLst>
                </a:gridCol>
              </a:tblGrid>
              <a:tr h="457200">
                <a:tc>
                  <a:txBody>
                    <a:bodyPr/>
                    <a:lstStyle/>
                    <a:p>
                      <a:pPr algn="ctr" rtl="1"/>
                      <a:r>
                        <a:rPr lang="fa-IR" sz="1800" b="1">
                          <a:solidFill>
                            <a:srgbClr val="FFFFFF"/>
                          </a:solidFill>
                          <a:cs typeface="B Nazanin"/>
                        </a:rPr>
                        <a:t>مثال بالینی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a:solidFill>
                            <a:srgbClr val="FFFFFF"/>
                          </a:solidFill>
                          <a:cs typeface="B Nazanin"/>
                        </a:rPr>
                        <a:t>تعریف</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a:solidFill>
                            <a:srgbClr val="FFFFFF"/>
                          </a:solidFill>
                          <a:cs typeface="B Nazanin"/>
                        </a:rPr>
                        <a:t>نوع متغیر</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extLst>
                  <a:ext uri="{0D108BD9-81ED-4DB2-BD59-A6C34878D82A}">
                    <a16:rowId xmlns:a16="http://schemas.microsoft.com/office/drawing/2014/main" val="10000"/>
                  </a:ext>
                </a:extLst>
              </a:tr>
              <a:tr h="566928">
                <a:tc>
                  <a:txBody>
                    <a:bodyPr/>
                    <a:lstStyle/>
                    <a:p>
                      <a:pPr algn="ctr" rtl="1"/>
                      <a:r>
                        <a:rPr lang="fa-IR" sz="1800" b="0">
                          <a:solidFill>
                            <a:schemeClr val="tx1"/>
                          </a:solidFill>
                          <a:cs typeface="B Nazanin"/>
                        </a:rPr>
                        <a:t>جنسیت، گروه خونی، نوع درمان </a:t>
                      </a:r>
                      <a:r>
                        <a:rPr lang="en-US" sz="1800" b="0">
                          <a:solidFill>
                            <a:schemeClr val="tx1"/>
                          </a:solidFill>
                          <a:cs typeface="B Nazanin"/>
                        </a:rPr>
                        <a:t>(A/B/C)</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0">
                          <a:solidFill>
                            <a:schemeClr val="tx1"/>
                          </a:solidFill>
                          <a:cs typeface="B Nazanin"/>
                        </a:rPr>
                        <a:t>دسته‌بندی بدون ترتیب منطقی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chemeClr val="tx1"/>
                          </a:solidFill>
                          <a:cs typeface="B Nazanin"/>
                        </a:rPr>
                        <a:t>کیفی اسمی </a:t>
                      </a:r>
                      <a:r>
                        <a:rPr lang="en-US" sz="1800" b="1" dirty="0">
                          <a:solidFill>
                            <a:schemeClr val="tx1"/>
                          </a:solidFill>
                          <a:cs typeface="B Nazanin"/>
                        </a:rPr>
                        <a:t>(Nominal)</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1"/>
                  </a:ext>
                </a:extLst>
              </a:tr>
              <a:tr h="566928">
                <a:tc>
                  <a:txBody>
                    <a:bodyPr/>
                    <a:lstStyle/>
                    <a:p>
                      <a:pPr algn="ctr" rtl="1"/>
                      <a:r>
                        <a:rPr lang="fa-IR" sz="1800" b="0" dirty="0">
                          <a:solidFill>
                            <a:schemeClr val="tx1"/>
                          </a:solidFill>
                          <a:cs typeface="B Nazanin"/>
                        </a:rPr>
                        <a:t>شدت درد (خفیف</a:t>
                      </a:r>
                      <a:r>
                        <a:rPr lang="en-US" sz="1800" b="0" dirty="0">
                          <a:solidFill>
                            <a:schemeClr val="tx1"/>
                          </a:solidFill>
                          <a:cs typeface="B Nazanin"/>
                        </a:rPr>
                        <a:t>/</a:t>
                      </a:r>
                      <a:r>
                        <a:rPr lang="fa-IR" sz="1800" b="0" dirty="0">
                          <a:solidFill>
                            <a:schemeClr val="tx1"/>
                          </a:solidFill>
                          <a:cs typeface="B Nazanin"/>
                        </a:rPr>
                        <a:t>متوسط</a:t>
                      </a:r>
                      <a:r>
                        <a:rPr lang="en-US" sz="1800" b="0" dirty="0">
                          <a:solidFill>
                            <a:schemeClr val="tx1"/>
                          </a:solidFill>
                          <a:cs typeface="B Nazanin"/>
                        </a:rPr>
                        <a:t>/</a:t>
                      </a:r>
                      <a:r>
                        <a:rPr lang="fa-IR" sz="1800" b="0" dirty="0">
                          <a:solidFill>
                            <a:schemeClr val="tx1"/>
                          </a:solidFill>
                          <a:cs typeface="B Nazanin"/>
                        </a:rPr>
                        <a:t>شدید)، مرحله سرطان </a:t>
                      </a:r>
                      <a:r>
                        <a:rPr lang="en-US" sz="1800" b="0" dirty="0">
                          <a:solidFill>
                            <a:schemeClr val="tx1"/>
                          </a:solidFill>
                          <a:cs typeface="B Nazanin"/>
                        </a:rPr>
                        <a:t>(I-IV)</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0">
                          <a:solidFill>
                            <a:schemeClr val="tx1"/>
                          </a:solidFill>
                          <a:cs typeface="B Nazanin"/>
                        </a:rPr>
                        <a:t>دسته‌بندی با ترتیب منطقی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chemeClr val="tx1"/>
                          </a:solidFill>
                          <a:cs typeface="B Nazanin"/>
                        </a:rPr>
                        <a:t>کیفی رتبه‌ای </a:t>
                      </a:r>
                      <a:r>
                        <a:rPr lang="en-US" sz="1800" b="1" dirty="0">
                          <a:solidFill>
                            <a:schemeClr val="tx1"/>
                          </a:solidFill>
                          <a:cs typeface="B Nazanin"/>
                        </a:rPr>
                        <a:t>(Ordinal)</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2"/>
                  </a:ext>
                </a:extLst>
              </a:tr>
              <a:tr h="566928">
                <a:tc>
                  <a:txBody>
                    <a:bodyPr/>
                    <a:lstStyle/>
                    <a:p>
                      <a:pPr algn="ctr" rtl="1"/>
                      <a:r>
                        <a:rPr lang="fa-IR" sz="1800" b="0">
                          <a:solidFill>
                            <a:schemeClr val="tx1"/>
                          </a:solidFill>
                          <a:cs typeface="B Nazanin"/>
                        </a:rPr>
                        <a:t>تعداد دفعات بستری، تعداد مراجعات</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0">
                          <a:solidFill>
                            <a:schemeClr val="tx1"/>
                          </a:solidFill>
                          <a:cs typeface="B Nazanin"/>
                        </a:rPr>
                        <a:t>عدد صحیح و قابل شمارش</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chemeClr val="tx1"/>
                          </a:solidFill>
                          <a:cs typeface="B Nazanin"/>
                        </a:rPr>
                        <a:t>کمی گسسته </a:t>
                      </a:r>
                      <a:r>
                        <a:rPr lang="en-US" sz="1800" b="1" dirty="0">
                          <a:solidFill>
                            <a:schemeClr val="tx1"/>
                          </a:solidFill>
                          <a:cs typeface="B Nazanin"/>
                        </a:rPr>
                        <a:t>(Discrete)</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3"/>
                  </a:ext>
                </a:extLst>
              </a:tr>
              <a:tr h="457200">
                <a:tc>
                  <a:txBody>
                    <a:bodyPr/>
                    <a:lstStyle/>
                    <a:p>
                      <a:pPr algn="ctr" rtl="1"/>
                      <a:r>
                        <a:rPr lang="fa-IR" sz="1800" b="0" dirty="0">
                          <a:solidFill>
                            <a:schemeClr val="tx1"/>
                          </a:solidFill>
                          <a:cs typeface="B Nazanin"/>
                        </a:rPr>
                        <a:t>فشار خون، سن، سطح قند خون</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0">
                          <a:solidFill>
                            <a:schemeClr val="tx1"/>
                          </a:solidFill>
                          <a:cs typeface="B Nazanin"/>
                        </a:rPr>
                        <a:t>عدد با هر مقدار ممکن در یک بازه</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chemeClr val="tx1"/>
                          </a:solidFill>
                          <a:cs typeface="B Nazanin"/>
                        </a:rPr>
                        <a:t>کمی پیوسته </a:t>
                      </a:r>
                      <a:r>
                        <a:rPr lang="en-US" sz="1800" b="1" dirty="0">
                          <a:solidFill>
                            <a:schemeClr val="tx1"/>
                          </a:solidFill>
                          <a:cs typeface="B Nazanin"/>
                        </a:rPr>
                        <a:t>(Continuous)</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4"/>
                  </a:ext>
                </a:extLst>
              </a:tr>
            </a:tbl>
          </a:graphicData>
        </a:graphic>
      </p:graphicFrame>
      <p:sp>
        <p:nvSpPr>
          <p:cNvPr id="5" name="Rounded Rectangle 4"/>
          <p:cNvSpPr/>
          <p:nvPr/>
        </p:nvSpPr>
        <p:spPr>
          <a:xfrm>
            <a:off x="6233007" y="4764024"/>
            <a:ext cx="5391759" cy="1234440"/>
          </a:xfrm>
          <a:prstGeom prst="roundRect">
            <a:avLst>
              <a:gd name="adj" fmla="val 9000"/>
            </a:avLst>
          </a:prstGeom>
          <a:solidFill>
            <a:srgbClr val="FBEE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6" name="TextBox 5"/>
          <p:cNvSpPr txBox="1"/>
          <p:nvPr/>
        </p:nvSpPr>
        <p:spPr>
          <a:xfrm>
            <a:off x="6461607" y="4910328"/>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9A5D14"/>
                </a:solidFill>
                <a:cs typeface="B Nazanin"/>
              </a:rPr>
              <a:t>نکته کلیدی</a:t>
            </a:r>
          </a:p>
        </p:txBody>
      </p:sp>
      <p:sp>
        <p:nvSpPr>
          <p:cNvPr id="7" name="TextBox 6"/>
          <p:cNvSpPr txBox="1"/>
          <p:nvPr/>
        </p:nvSpPr>
        <p:spPr>
          <a:xfrm>
            <a:off x="6461607" y="5239512"/>
            <a:ext cx="4934559" cy="612648"/>
          </a:xfrm>
          <a:prstGeom prst="rect">
            <a:avLst/>
          </a:prstGeom>
          <a:noFill/>
        </p:spPr>
        <p:txBody>
          <a:bodyPr wrap="square" lIns="0" tIns="0" rIns="0" bIns="0" anchor="t">
            <a:noAutofit/>
          </a:bodyPr>
          <a:lstStyle/>
          <a:p>
            <a:pPr algn="r" rtl="1">
              <a:lnSpc>
                <a:spcPct val="128000"/>
              </a:lnSpc>
              <a:spcBef>
                <a:spcPts val="0"/>
              </a:spcBef>
              <a:spcAft>
                <a:spcPts val="0"/>
              </a:spcAft>
            </a:pPr>
            <a:r>
              <a:rPr lang="fa-IR" b="0">
                <a:solidFill>
                  <a:srgbClr val="5A421E"/>
                </a:solidFill>
                <a:cs typeface="B Nazanin"/>
              </a:rPr>
              <a:t>مرحله بیماری عددی به نظر می‌رسد، اما در واقع رتبه‌ای است؛ میانگین‌گیری مستقیم از آن نتایج گمراه‌کننده می‌دهد</a:t>
            </a:r>
            <a:r>
              <a:rPr lang="en-US" b="0">
                <a:solidFill>
                  <a:srgbClr val="5A421E"/>
                </a:solidFill>
                <a:cs typeface="B Nazanin"/>
              </a:rPr>
              <a:t>.</a:t>
            </a:r>
          </a:p>
        </p:txBody>
      </p:sp>
      <p:sp>
        <p:nvSpPr>
          <p:cNvPr id="8" name="Rounded Rectangle 7"/>
          <p:cNvSpPr/>
          <p:nvPr/>
        </p:nvSpPr>
        <p:spPr>
          <a:xfrm>
            <a:off x="566928" y="4764024"/>
            <a:ext cx="5391759" cy="1234440"/>
          </a:xfrm>
          <a:prstGeom prst="roundRect">
            <a:avLst>
              <a:gd name="adj" fmla="val 9000"/>
            </a:avLst>
          </a:prstGeom>
          <a:solidFill>
            <a:srgbClr val="E7F2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9" name="TextBox 8"/>
          <p:cNvSpPr txBox="1"/>
          <p:nvPr/>
        </p:nvSpPr>
        <p:spPr>
          <a:xfrm>
            <a:off x="795528" y="4910328"/>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0E5372"/>
                </a:solidFill>
                <a:cs typeface="B Nazanin"/>
              </a:rPr>
              <a:t>اهمیت موضوع</a:t>
            </a:r>
          </a:p>
        </p:txBody>
      </p:sp>
      <p:sp>
        <p:nvSpPr>
          <p:cNvPr id="10" name="TextBox 9"/>
          <p:cNvSpPr txBox="1"/>
          <p:nvPr/>
        </p:nvSpPr>
        <p:spPr>
          <a:xfrm>
            <a:off x="795528" y="5239512"/>
            <a:ext cx="4934559" cy="612648"/>
          </a:xfrm>
          <a:prstGeom prst="rect">
            <a:avLst/>
          </a:prstGeom>
          <a:noFill/>
        </p:spPr>
        <p:txBody>
          <a:bodyPr wrap="square" lIns="0" tIns="0" rIns="0" bIns="0" anchor="t">
            <a:noAutofit/>
          </a:bodyPr>
          <a:lstStyle/>
          <a:p>
            <a:pPr algn="r" rtl="1">
              <a:lnSpc>
                <a:spcPct val="128000"/>
              </a:lnSpc>
              <a:spcBef>
                <a:spcPts val="0"/>
              </a:spcBef>
              <a:spcAft>
                <a:spcPts val="0"/>
              </a:spcAft>
            </a:pPr>
            <a:r>
              <a:rPr lang="fa-IR" b="0" dirty="0">
                <a:solidFill>
                  <a:srgbClr val="1C404E"/>
                </a:solidFill>
                <a:cs typeface="B Nazanin"/>
              </a:rPr>
              <a:t>نوع متغیرهای مستقل و وابسته، مبنای اصلی انتخاب آزمون آماری مناسب در ادامه این ارائه است</a:t>
            </a:r>
            <a:r>
              <a:rPr lang="en-US" b="0" dirty="0">
                <a:solidFill>
                  <a:srgbClr val="1C404E"/>
                </a:solidFill>
                <a:cs typeface="B Nazanin"/>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457200" y="274320"/>
            <a:ext cx="3200400" cy="2011680"/>
          </a:xfrm>
          <a:prstGeom prst="rect">
            <a:avLst/>
          </a:prstGeom>
          <a:noFill/>
        </p:spPr>
        <p:txBody>
          <a:bodyPr wrap="square" lIns="0" tIns="0" rIns="0" bIns="0" anchor="t">
            <a:noAutofit/>
          </a:bodyPr>
          <a:lstStyle/>
          <a:p>
            <a:pPr algn="l" rtl="0">
              <a:spcBef>
                <a:spcPts val="0"/>
              </a:spcBef>
              <a:spcAft>
                <a:spcPts val="0"/>
              </a:spcAft>
            </a:pPr>
            <a:r>
              <a:rPr lang="en-US" sz="11000" b="1">
                <a:solidFill>
                  <a:srgbClr val="104060"/>
                </a:solidFill>
                <a:cs typeface="B Nazanin"/>
              </a:rPr>
              <a:t>02</a:t>
            </a:r>
          </a:p>
        </p:txBody>
      </p:sp>
      <p:sp>
        <p:nvSpPr>
          <p:cNvPr id="4" name="Oval 3"/>
          <p:cNvSpPr/>
          <p:nvPr/>
        </p:nvSpPr>
        <p:spPr>
          <a:xfrm>
            <a:off x="5684367" y="1965960"/>
            <a:ext cx="822960" cy="822960"/>
          </a:xfrm>
          <a:prstGeom prst="ellipse">
            <a:avLst/>
          </a:prstGeom>
          <a:solidFill>
            <a:srgbClr val="146C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5901309" y="2419502"/>
            <a:ext cx="94640" cy="16824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p:cNvSpPr/>
          <p:nvPr/>
        </p:nvSpPr>
        <p:spPr>
          <a:xfrm>
            <a:off x="6048527" y="2314346"/>
            <a:ext cx="94640" cy="2734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p:cNvSpPr/>
          <p:nvPr/>
        </p:nvSpPr>
        <p:spPr>
          <a:xfrm>
            <a:off x="6195745" y="2209190"/>
            <a:ext cx="94640" cy="37856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822960" y="3063240"/>
            <a:ext cx="10545775" cy="1005840"/>
          </a:xfrm>
          <a:prstGeom prst="rect">
            <a:avLst/>
          </a:prstGeom>
          <a:noFill/>
        </p:spPr>
        <p:txBody>
          <a:bodyPr wrap="square" lIns="0" tIns="0" rIns="0" bIns="0" anchor="ctr">
            <a:noAutofit/>
          </a:bodyPr>
          <a:lstStyle/>
          <a:p>
            <a:pPr algn="ctr" rtl="1">
              <a:spcBef>
                <a:spcPts val="0"/>
              </a:spcBef>
              <a:spcAft>
                <a:spcPts val="0"/>
              </a:spcAft>
            </a:pPr>
            <a:r>
              <a:rPr lang="fa-IR" sz="3800" b="1">
                <a:solidFill>
                  <a:srgbClr val="FFFFFF"/>
                </a:solidFill>
                <a:cs typeface="B Nazanin"/>
              </a:rPr>
              <a:t>مقیاس اندازه‌گیری</a:t>
            </a:r>
          </a:p>
        </p:txBody>
      </p:sp>
      <p:sp>
        <p:nvSpPr>
          <p:cNvPr id="9" name="TextBox 8"/>
          <p:cNvSpPr txBox="1"/>
          <p:nvPr/>
        </p:nvSpPr>
        <p:spPr>
          <a:xfrm>
            <a:off x="1371600" y="4069080"/>
            <a:ext cx="9448495" cy="548640"/>
          </a:xfrm>
          <a:prstGeom prst="rect">
            <a:avLst/>
          </a:prstGeom>
          <a:noFill/>
        </p:spPr>
        <p:txBody>
          <a:bodyPr wrap="square" lIns="0" tIns="0" rIns="0" bIns="0" anchor="t">
            <a:noAutofit/>
          </a:bodyPr>
          <a:lstStyle/>
          <a:p>
            <a:pPr algn="ctr" rtl="1">
              <a:spcBef>
                <a:spcPts val="0"/>
              </a:spcBef>
              <a:spcAft>
                <a:spcPts val="0"/>
              </a:spcAft>
            </a:pPr>
            <a:r>
              <a:rPr lang="fa-IR" sz="1600" b="0">
                <a:solidFill>
                  <a:srgbClr val="C7DDEA"/>
                </a:solidFill>
                <a:cs typeface="B Nazanin"/>
              </a:rPr>
              <a:t>چهار سطح داده</a:t>
            </a:r>
            <a:r>
              <a:rPr lang="en-US" sz="1600" b="0">
                <a:solidFill>
                  <a:srgbClr val="C7DDEA"/>
                </a:solidFill>
                <a:cs typeface="B Nazanin"/>
              </a:rPr>
              <a:t>: </a:t>
            </a:r>
            <a:r>
              <a:rPr lang="fa-IR" sz="1600" b="0">
                <a:solidFill>
                  <a:srgbClr val="C7DDEA"/>
                </a:solidFill>
                <a:cs typeface="B Nazanin"/>
              </a:rPr>
              <a:t>اسمی، رتبه‌ای، فاصله‌ای، نسبی</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6928" y="457200"/>
            <a:ext cx="11057839" cy="640080"/>
          </a:xfrm>
          <a:prstGeom prst="rect">
            <a:avLst/>
          </a:prstGeom>
          <a:noFill/>
        </p:spPr>
        <p:txBody>
          <a:bodyPr wrap="square" lIns="0" tIns="0" rIns="0" bIns="0" anchor="ctr">
            <a:noAutofit/>
          </a:bodyPr>
          <a:lstStyle/>
          <a:p>
            <a:pPr algn="r" rtl="1">
              <a:spcBef>
                <a:spcPts val="0"/>
              </a:spcBef>
              <a:spcAft>
                <a:spcPts val="0"/>
              </a:spcAft>
            </a:pPr>
            <a:r>
              <a:rPr lang="fa-IR" sz="4000" b="1">
                <a:solidFill>
                  <a:srgbClr val="0B3554"/>
                </a:solidFill>
                <a:cs typeface="B Nazanin"/>
              </a:rPr>
              <a:t>مقیاس اندازه‌گیری</a:t>
            </a:r>
          </a:p>
        </p:txBody>
      </p:sp>
      <p:sp>
        <p:nvSpPr>
          <p:cNvPr id="3" name="TextBox 2"/>
          <p:cNvSpPr txBox="1"/>
          <p:nvPr/>
        </p:nvSpPr>
        <p:spPr>
          <a:xfrm>
            <a:off x="566928" y="1170432"/>
            <a:ext cx="11057839" cy="502920"/>
          </a:xfrm>
          <a:prstGeom prst="rect">
            <a:avLst/>
          </a:prstGeom>
          <a:noFill/>
        </p:spPr>
        <p:txBody>
          <a:bodyPr wrap="square" lIns="0" tIns="0" rIns="0" bIns="0" anchor="t">
            <a:noAutofit/>
          </a:bodyPr>
          <a:lstStyle/>
          <a:p>
            <a:pPr algn="r" rtl="1">
              <a:lnSpc>
                <a:spcPct val="125000"/>
              </a:lnSpc>
              <a:spcBef>
                <a:spcPts val="0"/>
              </a:spcBef>
              <a:spcAft>
                <a:spcPts val="0"/>
              </a:spcAft>
            </a:pPr>
            <a:r>
              <a:rPr lang="fa-IR" b="0" dirty="0">
                <a:cs typeface="B Nazanin"/>
              </a:rPr>
              <a:t>مقیاس اندازه‌گیری نشان می‌دهد داده‌ها چه سطحی از اطلاعات دارند و بر انتخاب آزمون آماری و تحلیل توصیفی مناسب تأثیر می‌گذارد</a:t>
            </a:r>
            <a:r>
              <a:rPr lang="en-US" b="0" dirty="0">
                <a:cs typeface="B Nazanin"/>
              </a:rPr>
              <a:t>.</a:t>
            </a:r>
          </a:p>
        </p:txBody>
      </p:sp>
      <p:graphicFrame>
        <p:nvGraphicFramePr>
          <p:cNvPr id="4" name="Table 3"/>
          <p:cNvGraphicFramePr>
            <a:graphicFrameLocks noGrp="1"/>
          </p:cNvGraphicFramePr>
          <p:nvPr>
            <p:extLst>
              <p:ext uri="{D42A27DB-BD31-4B8C-83A1-F6EECF244321}">
                <p14:modId xmlns:p14="http://schemas.microsoft.com/office/powerpoint/2010/main" val="842812039"/>
              </p:ext>
            </p:extLst>
          </p:nvPr>
        </p:nvGraphicFramePr>
        <p:xfrm>
          <a:off x="566928" y="1874519"/>
          <a:ext cx="11057838" cy="2651760"/>
        </p:xfrm>
        <a:graphic>
          <a:graphicData uri="http://schemas.openxmlformats.org/drawingml/2006/table">
            <a:tbl>
              <a:tblPr firstRow="1" bandRow="1">
                <a:tableStyleId>{5C22544A-7EE6-4342-B048-85BDC9FD1C3A}</a:tableStyleId>
              </a:tblPr>
              <a:tblGrid>
                <a:gridCol w="3759665">
                  <a:extLst>
                    <a:ext uri="{9D8B030D-6E8A-4147-A177-3AD203B41FA5}">
                      <a16:colId xmlns:a16="http://schemas.microsoft.com/office/drawing/2014/main" val="20000"/>
                    </a:ext>
                  </a:extLst>
                </a:gridCol>
                <a:gridCol w="4423135">
                  <a:extLst>
                    <a:ext uri="{9D8B030D-6E8A-4147-A177-3AD203B41FA5}">
                      <a16:colId xmlns:a16="http://schemas.microsoft.com/office/drawing/2014/main" val="20001"/>
                    </a:ext>
                  </a:extLst>
                </a:gridCol>
                <a:gridCol w="2875038">
                  <a:extLst>
                    <a:ext uri="{9D8B030D-6E8A-4147-A177-3AD203B41FA5}">
                      <a16:colId xmlns:a16="http://schemas.microsoft.com/office/drawing/2014/main" val="20002"/>
                    </a:ext>
                  </a:extLst>
                </a:gridCol>
              </a:tblGrid>
              <a:tr h="457200">
                <a:tc>
                  <a:txBody>
                    <a:bodyPr/>
                    <a:lstStyle/>
                    <a:p>
                      <a:pPr algn="ctr" rtl="1"/>
                      <a:r>
                        <a:rPr lang="fa-IR" sz="1800" b="1">
                          <a:solidFill>
                            <a:srgbClr val="FFFFFF"/>
                          </a:solidFill>
                          <a:cs typeface="B Nazanin"/>
                        </a:rPr>
                        <a:t>مثال بالینی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a:solidFill>
                            <a:srgbClr val="FFFFFF"/>
                          </a:solidFill>
                          <a:cs typeface="B Nazanin"/>
                        </a:rPr>
                        <a:t>ویژگی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a:solidFill>
                            <a:srgbClr val="FFFFFF"/>
                          </a:solidFill>
                          <a:cs typeface="B Nazanin"/>
                        </a:rPr>
                        <a:t>مقیاس</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extLst>
                  <a:ext uri="{0D108BD9-81ED-4DB2-BD59-A6C34878D82A}">
                    <a16:rowId xmlns:a16="http://schemas.microsoft.com/office/drawing/2014/main" val="10000"/>
                  </a:ext>
                </a:extLst>
              </a:tr>
              <a:tr h="548640">
                <a:tc>
                  <a:txBody>
                    <a:bodyPr/>
                    <a:lstStyle/>
                    <a:p>
                      <a:pPr algn="ctr" rtl="1"/>
                      <a:r>
                        <a:rPr lang="fa-IR" sz="1800" b="1" dirty="0">
                          <a:solidFill>
                            <a:srgbClr val="FF0000"/>
                          </a:solidFill>
                          <a:cs typeface="B Nazanin"/>
                        </a:rPr>
                        <a:t>جنسیت، نوع بیماری، </a:t>
                      </a:r>
                      <a:r>
                        <a:rPr lang="en-US" sz="1800" b="1" dirty="0">
                          <a:solidFill>
                            <a:srgbClr val="FF0000"/>
                          </a:solidFill>
                          <a:cs typeface="B Nazanin"/>
                        </a:rPr>
                        <a:t>Rh </a:t>
                      </a:r>
                      <a:r>
                        <a:rPr lang="fa-IR" sz="1800" b="1" dirty="0">
                          <a:solidFill>
                            <a:srgbClr val="FF0000"/>
                          </a:solidFill>
                          <a:cs typeface="B Nazanin"/>
                        </a:rPr>
                        <a:t>خون</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070C0"/>
                          </a:solidFill>
                          <a:cs typeface="B Nazanin"/>
                        </a:rPr>
                        <a:t>فقط تفاوت دسته‌ها مشخص است</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a:solidFill>
                            <a:schemeClr val="tx1"/>
                          </a:solidFill>
                          <a:cs typeface="B Nazanin"/>
                        </a:rPr>
                        <a:t>اسمی </a:t>
                      </a:r>
                      <a:r>
                        <a:rPr lang="en-US" sz="1800" b="1">
                          <a:solidFill>
                            <a:schemeClr val="tx1"/>
                          </a:solidFill>
                          <a:cs typeface="B Nazanin"/>
                        </a:rPr>
                        <a:t>(Nominal)</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1"/>
                  </a:ext>
                </a:extLst>
              </a:tr>
              <a:tr h="548640">
                <a:tc>
                  <a:txBody>
                    <a:bodyPr/>
                    <a:lstStyle/>
                    <a:p>
                      <a:pPr algn="ctr" rtl="1"/>
                      <a:r>
                        <a:rPr lang="en-US" sz="1800" b="1" dirty="0">
                          <a:solidFill>
                            <a:srgbClr val="FF0000"/>
                          </a:solidFill>
                          <a:cs typeface="B Nazanin"/>
                        </a:rPr>
                        <a:t>Apgar Score</a:t>
                      </a:r>
                      <a:r>
                        <a:rPr lang="fa-IR" sz="1800" b="1" dirty="0">
                          <a:solidFill>
                            <a:srgbClr val="FF0000"/>
                          </a:solidFill>
                          <a:cs typeface="B Nazanin"/>
                        </a:rPr>
                        <a:t>، درجه‌بندی تومور</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070C0"/>
                          </a:solidFill>
                          <a:cs typeface="B Nazanin"/>
                        </a:rPr>
                        <a:t>ترتیب مشخص، فاصله بین رتبه‌ها نامشخص</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a:solidFill>
                            <a:schemeClr val="tx1"/>
                          </a:solidFill>
                          <a:cs typeface="B Nazanin"/>
                        </a:rPr>
                        <a:t>رتبه‌ای </a:t>
                      </a:r>
                      <a:r>
                        <a:rPr lang="en-US" sz="1800" b="1">
                          <a:solidFill>
                            <a:schemeClr val="tx1"/>
                          </a:solidFill>
                          <a:cs typeface="B Nazanin"/>
                        </a:rPr>
                        <a:t>(Ordinal)</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2"/>
                  </a:ext>
                </a:extLst>
              </a:tr>
              <a:tr h="548640">
                <a:tc>
                  <a:txBody>
                    <a:bodyPr/>
                    <a:lstStyle/>
                    <a:p>
                      <a:pPr algn="ctr" rtl="1"/>
                      <a:r>
                        <a:rPr lang="fa-IR" sz="1800" b="1" dirty="0">
                          <a:solidFill>
                            <a:srgbClr val="FF0000"/>
                          </a:solidFill>
                          <a:cs typeface="B Nazanin"/>
                        </a:rPr>
                        <a:t>دمای بدن بر حسب سانتی‌گراد</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070C0"/>
                          </a:solidFill>
                          <a:cs typeface="B Nazanin"/>
                        </a:rPr>
                        <a:t>ترتیب و فاصله مشخص، فاقد صفر مطلق</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chemeClr val="tx1"/>
                          </a:solidFill>
                          <a:cs typeface="B Nazanin"/>
                        </a:rPr>
                        <a:t>فاصله‌ای </a:t>
                      </a:r>
                      <a:r>
                        <a:rPr lang="en-US" sz="1800" b="1" dirty="0">
                          <a:solidFill>
                            <a:schemeClr val="tx1"/>
                          </a:solidFill>
                          <a:cs typeface="B Nazanin"/>
                        </a:rPr>
                        <a:t>(Interval)</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3"/>
                  </a:ext>
                </a:extLst>
              </a:tr>
              <a:tr h="548640">
                <a:tc>
                  <a:txBody>
                    <a:bodyPr/>
                    <a:lstStyle/>
                    <a:p>
                      <a:pPr algn="ctr" rtl="1"/>
                      <a:r>
                        <a:rPr lang="fa-IR" sz="1800" b="1" dirty="0">
                          <a:solidFill>
                            <a:srgbClr val="FF0000"/>
                          </a:solidFill>
                          <a:cs typeface="B Nazanin"/>
                        </a:rPr>
                        <a:t>وزن، قد، فشار خون، سن</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070C0"/>
                          </a:solidFill>
                          <a:cs typeface="B Nazanin"/>
                        </a:rPr>
                        <a:t>ترتیب، فاصله و صفر مطلق مشخص</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chemeClr val="tx1"/>
                          </a:solidFill>
                          <a:cs typeface="B Nazanin"/>
                        </a:rPr>
                        <a:t>نسبی </a:t>
                      </a:r>
                      <a:r>
                        <a:rPr lang="en-US" sz="1800" b="1" dirty="0">
                          <a:solidFill>
                            <a:schemeClr val="tx1"/>
                          </a:solidFill>
                          <a:cs typeface="B Nazanin"/>
                        </a:rPr>
                        <a:t>(Ratio)</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4"/>
                  </a:ext>
                </a:extLst>
              </a:tr>
            </a:tbl>
          </a:graphicData>
        </a:graphic>
      </p:graphicFrame>
      <p:sp>
        <p:nvSpPr>
          <p:cNvPr id="5" name="Rounded Rectangle 4"/>
          <p:cNvSpPr/>
          <p:nvPr/>
        </p:nvSpPr>
        <p:spPr>
          <a:xfrm>
            <a:off x="6233007" y="4800599"/>
            <a:ext cx="5391759" cy="1234440"/>
          </a:xfrm>
          <a:prstGeom prst="roundRect">
            <a:avLst>
              <a:gd name="adj" fmla="val 9000"/>
            </a:avLst>
          </a:prstGeom>
          <a:solidFill>
            <a:srgbClr val="FBEE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6" name="TextBox 5"/>
          <p:cNvSpPr txBox="1"/>
          <p:nvPr/>
        </p:nvSpPr>
        <p:spPr>
          <a:xfrm>
            <a:off x="6461607" y="4946903"/>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9A5D14"/>
                </a:solidFill>
                <a:cs typeface="B Nazanin"/>
              </a:rPr>
              <a:t>نکته کلیدی</a:t>
            </a:r>
          </a:p>
        </p:txBody>
      </p:sp>
      <p:sp>
        <p:nvSpPr>
          <p:cNvPr id="7" name="TextBox 6"/>
          <p:cNvSpPr txBox="1"/>
          <p:nvPr/>
        </p:nvSpPr>
        <p:spPr>
          <a:xfrm>
            <a:off x="6461607" y="5276088"/>
            <a:ext cx="4934559" cy="612648"/>
          </a:xfrm>
          <a:prstGeom prst="rect">
            <a:avLst/>
          </a:prstGeom>
          <a:noFill/>
        </p:spPr>
        <p:txBody>
          <a:bodyPr wrap="square" lIns="0" tIns="0" rIns="0" bIns="0" anchor="t">
            <a:noAutofit/>
          </a:bodyPr>
          <a:lstStyle/>
          <a:p>
            <a:pPr algn="r" rtl="1">
              <a:lnSpc>
                <a:spcPct val="128000"/>
              </a:lnSpc>
              <a:spcBef>
                <a:spcPts val="0"/>
              </a:spcBef>
              <a:spcAft>
                <a:spcPts val="0"/>
              </a:spcAft>
            </a:pPr>
            <a:r>
              <a:rPr lang="fa-IR" b="0">
                <a:solidFill>
                  <a:srgbClr val="5A421E"/>
                </a:solidFill>
                <a:cs typeface="B Nazanin"/>
              </a:rPr>
              <a:t>هرچه سطح مقیاس بالاتر باشد، امکان استفاده از آزمون‌های قوی‌تر </a:t>
            </a:r>
            <a:r>
              <a:rPr lang="en-US" b="0">
                <a:solidFill>
                  <a:srgbClr val="5A421E"/>
                </a:solidFill>
                <a:cs typeface="B Nazanin"/>
              </a:rPr>
              <a:t>(Parametric) </a:t>
            </a:r>
            <a:r>
              <a:rPr lang="fa-IR" b="0">
                <a:solidFill>
                  <a:srgbClr val="5A421E"/>
                </a:solidFill>
                <a:cs typeface="B Nazanin"/>
              </a:rPr>
              <a:t>بیشتر است؛ توزیع داده نیز تعیین‌کننده نهایی است</a:t>
            </a:r>
            <a:r>
              <a:rPr lang="en-US" b="0">
                <a:solidFill>
                  <a:srgbClr val="5A421E"/>
                </a:solidFill>
                <a:cs typeface="B Nazanin"/>
              </a:rPr>
              <a:t>.</a:t>
            </a:r>
          </a:p>
        </p:txBody>
      </p:sp>
      <p:sp>
        <p:nvSpPr>
          <p:cNvPr id="8" name="Rounded Rectangle 7"/>
          <p:cNvSpPr/>
          <p:nvPr/>
        </p:nvSpPr>
        <p:spPr>
          <a:xfrm>
            <a:off x="566928" y="4800599"/>
            <a:ext cx="5391759" cy="1234440"/>
          </a:xfrm>
          <a:prstGeom prst="roundRect">
            <a:avLst>
              <a:gd name="adj" fmla="val 9000"/>
            </a:avLst>
          </a:prstGeom>
          <a:solidFill>
            <a:srgbClr val="E7F2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9" name="TextBox 8"/>
          <p:cNvSpPr txBox="1"/>
          <p:nvPr/>
        </p:nvSpPr>
        <p:spPr>
          <a:xfrm>
            <a:off x="795528" y="4946903"/>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0E5372"/>
                </a:solidFill>
                <a:cs typeface="B Nazanin"/>
              </a:rPr>
              <a:t>اهمیت موضوع</a:t>
            </a:r>
          </a:p>
        </p:txBody>
      </p:sp>
      <p:sp>
        <p:nvSpPr>
          <p:cNvPr id="10" name="TextBox 9"/>
          <p:cNvSpPr txBox="1"/>
          <p:nvPr/>
        </p:nvSpPr>
        <p:spPr>
          <a:xfrm>
            <a:off x="795528" y="5276088"/>
            <a:ext cx="4934559" cy="612648"/>
          </a:xfrm>
          <a:prstGeom prst="rect">
            <a:avLst/>
          </a:prstGeom>
          <a:noFill/>
        </p:spPr>
        <p:txBody>
          <a:bodyPr wrap="square" lIns="0" tIns="0" rIns="0" bIns="0" anchor="t">
            <a:noAutofit/>
          </a:bodyPr>
          <a:lstStyle/>
          <a:p>
            <a:pPr algn="r" rtl="1">
              <a:lnSpc>
                <a:spcPct val="128000"/>
              </a:lnSpc>
              <a:spcBef>
                <a:spcPts val="0"/>
              </a:spcBef>
              <a:spcAft>
                <a:spcPts val="0"/>
              </a:spcAft>
            </a:pPr>
            <a:r>
              <a:rPr lang="fa-IR" b="0">
                <a:solidFill>
                  <a:srgbClr val="1C404E"/>
                </a:solidFill>
                <a:cs typeface="B Nazanin"/>
              </a:rPr>
              <a:t>برای داده رتبه‌ای مانند </a:t>
            </a:r>
            <a:r>
              <a:rPr lang="en-US" b="0">
                <a:solidFill>
                  <a:srgbClr val="1C404E"/>
                </a:solidFill>
                <a:cs typeface="B Nazanin"/>
              </a:rPr>
              <a:t>Apgar Score</a:t>
            </a:r>
            <a:r>
              <a:rPr lang="fa-IR" b="0">
                <a:solidFill>
                  <a:srgbClr val="1C404E"/>
                </a:solidFill>
                <a:cs typeface="B Nazanin"/>
              </a:rPr>
              <a:t>، میانه و درصدک‌ها اطلاعات دقیق‌تری نسبت به میانگین ارائه می‌دهند</a:t>
            </a:r>
            <a:r>
              <a:rPr lang="en-US" b="0">
                <a:solidFill>
                  <a:srgbClr val="1C404E"/>
                </a:solidFill>
                <a:cs typeface="B Nazanin"/>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p:cNvSpPr txBox="1"/>
          <p:nvPr/>
        </p:nvSpPr>
        <p:spPr>
          <a:xfrm>
            <a:off x="457200" y="274320"/>
            <a:ext cx="3200400" cy="2011680"/>
          </a:xfrm>
          <a:prstGeom prst="rect">
            <a:avLst/>
          </a:prstGeom>
          <a:noFill/>
        </p:spPr>
        <p:txBody>
          <a:bodyPr wrap="square" lIns="0" tIns="0" rIns="0" bIns="0" anchor="t">
            <a:noAutofit/>
          </a:bodyPr>
          <a:lstStyle/>
          <a:p>
            <a:pPr algn="l" rtl="0">
              <a:spcBef>
                <a:spcPts val="0"/>
              </a:spcBef>
              <a:spcAft>
                <a:spcPts val="0"/>
              </a:spcAft>
            </a:pPr>
            <a:r>
              <a:rPr lang="en-US" sz="11000" b="1">
                <a:solidFill>
                  <a:srgbClr val="104060"/>
                </a:solidFill>
                <a:cs typeface="B Nazanin"/>
              </a:rPr>
              <a:t>03</a:t>
            </a:r>
          </a:p>
        </p:txBody>
      </p:sp>
      <p:sp>
        <p:nvSpPr>
          <p:cNvPr id="4" name="Oval 3"/>
          <p:cNvSpPr/>
          <p:nvPr/>
        </p:nvSpPr>
        <p:spPr>
          <a:xfrm>
            <a:off x="5684367" y="1965960"/>
            <a:ext cx="822960" cy="822960"/>
          </a:xfrm>
          <a:prstGeom prst="ellipse">
            <a:avLst/>
          </a:prstGeom>
          <a:solidFill>
            <a:srgbClr val="146C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5901309" y="2419502"/>
            <a:ext cx="94640" cy="16824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p:cNvSpPr/>
          <p:nvPr/>
        </p:nvSpPr>
        <p:spPr>
          <a:xfrm>
            <a:off x="6048527" y="2314346"/>
            <a:ext cx="94640" cy="2734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p:cNvSpPr/>
          <p:nvPr/>
        </p:nvSpPr>
        <p:spPr>
          <a:xfrm>
            <a:off x="6195745" y="2209190"/>
            <a:ext cx="94640" cy="37856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822960" y="3063240"/>
            <a:ext cx="10545775" cy="1005840"/>
          </a:xfrm>
          <a:prstGeom prst="rect">
            <a:avLst/>
          </a:prstGeom>
          <a:noFill/>
        </p:spPr>
        <p:txBody>
          <a:bodyPr wrap="square" lIns="0" tIns="0" rIns="0" bIns="0" anchor="ctr">
            <a:noAutofit/>
          </a:bodyPr>
          <a:lstStyle/>
          <a:p>
            <a:pPr algn="ctr" rtl="1">
              <a:spcBef>
                <a:spcPts val="0"/>
              </a:spcBef>
              <a:spcAft>
                <a:spcPts val="0"/>
              </a:spcAft>
            </a:pPr>
            <a:r>
              <a:rPr lang="fa-IR" sz="3800" b="1">
                <a:solidFill>
                  <a:srgbClr val="FFFFFF"/>
                </a:solidFill>
                <a:cs typeface="B Nazanin"/>
              </a:rPr>
              <a:t>منطق انتخاب آزمون آماری مناسب</a:t>
            </a:r>
          </a:p>
        </p:txBody>
      </p:sp>
      <p:sp>
        <p:nvSpPr>
          <p:cNvPr id="9" name="TextBox 8"/>
          <p:cNvSpPr txBox="1"/>
          <p:nvPr/>
        </p:nvSpPr>
        <p:spPr>
          <a:xfrm>
            <a:off x="1371600" y="4069080"/>
            <a:ext cx="9448495" cy="548640"/>
          </a:xfrm>
          <a:prstGeom prst="rect">
            <a:avLst/>
          </a:prstGeom>
          <a:noFill/>
        </p:spPr>
        <p:txBody>
          <a:bodyPr wrap="square" lIns="0" tIns="0" rIns="0" bIns="0" anchor="t">
            <a:noAutofit/>
          </a:bodyPr>
          <a:lstStyle/>
          <a:p>
            <a:pPr algn="ctr" rtl="1">
              <a:spcBef>
                <a:spcPts val="0"/>
              </a:spcBef>
              <a:spcAft>
                <a:spcPts val="0"/>
              </a:spcAft>
            </a:pPr>
            <a:r>
              <a:rPr lang="fa-IR" sz="1600" b="0">
                <a:solidFill>
                  <a:srgbClr val="C7DDEA"/>
                </a:solidFill>
                <a:cs typeface="B Nazanin"/>
              </a:rPr>
              <a:t>چهار پرسش کلیدی پیش از هر تحلیل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6928" y="457200"/>
            <a:ext cx="11057839" cy="640080"/>
          </a:xfrm>
          <a:prstGeom prst="rect">
            <a:avLst/>
          </a:prstGeom>
          <a:noFill/>
        </p:spPr>
        <p:txBody>
          <a:bodyPr wrap="square" lIns="0" tIns="0" rIns="0" bIns="0" anchor="ctr">
            <a:noAutofit/>
          </a:bodyPr>
          <a:lstStyle/>
          <a:p>
            <a:pPr algn="r" rtl="1">
              <a:spcBef>
                <a:spcPts val="0"/>
              </a:spcBef>
              <a:spcAft>
                <a:spcPts val="0"/>
              </a:spcAft>
            </a:pPr>
            <a:r>
              <a:rPr lang="fa-IR" sz="4400" b="1" dirty="0">
                <a:solidFill>
                  <a:srgbClr val="002060"/>
                </a:solidFill>
                <a:cs typeface="B Nazanin"/>
              </a:rPr>
              <a:t>منطق انتخاب آزمون آماری مناسب</a:t>
            </a:r>
          </a:p>
        </p:txBody>
      </p:sp>
      <p:sp>
        <p:nvSpPr>
          <p:cNvPr id="3" name="TextBox 2"/>
          <p:cNvSpPr txBox="1"/>
          <p:nvPr/>
        </p:nvSpPr>
        <p:spPr>
          <a:xfrm>
            <a:off x="566928" y="1170432"/>
            <a:ext cx="11057839" cy="502920"/>
          </a:xfrm>
          <a:prstGeom prst="rect">
            <a:avLst/>
          </a:prstGeom>
          <a:noFill/>
        </p:spPr>
        <p:txBody>
          <a:bodyPr wrap="square" lIns="0" tIns="0" rIns="0" bIns="0" anchor="t">
            <a:noAutofit/>
          </a:bodyPr>
          <a:lstStyle/>
          <a:p>
            <a:pPr algn="r" rtl="1">
              <a:lnSpc>
                <a:spcPct val="125000"/>
              </a:lnSpc>
              <a:spcBef>
                <a:spcPts val="0"/>
              </a:spcBef>
              <a:spcAft>
                <a:spcPts val="0"/>
              </a:spcAft>
            </a:pPr>
            <a:r>
              <a:rPr lang="fa-IR" sz="2000" b="0" dirty="0">
                <a:cs typeface="B Nazanin"/>
              </a:rPr>
              <a:t>انتخاب آزمون مناسب بر پایه پاسخ به‌ترتیب به این چهار پرسش انجام می‌شود؛ رعایت این توالی از انتخاب نادرست آزمون جلوگیری می‌کند</a:t>
            </a:r>
            <a:r>
              <a:rPr lang="en-US" sz="2000" b="0" dirty="0">
                <a:solidFill>
                  <a:srgbClr val="4A5A63"/>
                </a:solidFill>
                <a:cs typeface="B Nazanin"/>
              </a:rPr>
              <a:t>.</a:t>
            </a:r>
          </a:p>
        </p:txBody>
      </p:sp>
      <p:sp>
        <p:nvSpPr>
          <p:cNvPr id="4" name="Rounded Rectangle 3"/>
          <p:cNvSpPr/>
          <p:nvPr/>
        </p:nvSpPr>
        <p:spPr>
          <a:xfrm>
            <a:off x="6223863" y="1874519"/>
            <a:ext cx="5400903" cy="1298448"/>
          </a:xfrm>
          <a:prstGeom prst="roundRect">
            <a:avLst>
              <a:gd name="adj" fmla="val 7000"/>
            </a:avLst>
          </a:prstGeom>
          <a:solidFill>
            <a:srgbClr val="FFFFFF"/>
          </a:solidFill>
          <a:ln w="9525">
            <a:solidFill>
              <a:srgbClr val="D9E5E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5" name="Oval 4"/>
          <p:cNvSpPr/>
          <p:nvPr/>
        </p:nvSpPr>
        <p:spPr>
          <a:xfrm>
            <a:off x="11039551" y="2057400"/>
            <a:ext cx="384048" cy="384048"/>
          </a:xfrm>
          <a:prstGeom prst="ellipse">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6" name="TextBox 5"/>
          <p:cNvSpPr txBox="1"/>
          <p:nvPr/>
        </p:nvSpPr>
        <p:spPr>
          <a:xfrm>
            <a:off x="11039551" y="2057400"/>
            <a:ext cx="384048" cy="384048"/>
          </a:xfrm>
          <a:prstGeom prst="rect">
            <a:avLst/>
          </a:prstGeom>
          <a:noFill/>
        </p:spPr>
        <p:txBody>
          <a:bodyPr wrap="square" lIns="0" tIns="0" rIns="0" bIns="0" anchor="ctr">
            <a:noAutofit/>
          </a:bodyPr>
          <a:lstStyle/>
          <a:p>
            <a:pPr algn="ctr" rtl="0">
              <a:spcBef>
                <a:spcPts val="0"/>
              </a:spcBef>
              <a:spcAft>
                <a:spcPts val="0"/>
              </a:spcAft>
            </a:pPr>
            <a:r>
              <a:rPr lang="fa-IR" sz="2800" b="1">
                <a:solidFill>
                  <a:srgbClr val="FFFFFF"/>
                </a:solidFill>
                <a:cs typeface="B Nazanin"/>
              </a:rPr>
              <a:t>۱</a:t>
            </a:r>
          </a:p>
        </p:txBody>
      </p:sp>
      <p:sp>
        <p:nvSpPr>
          <p:cNvPr id="7" name="TextBox 6"/>
          <p:cNvSpPr txBox="1"/>
          <p:nvPr/>
        </p:nvSpPr>
        <p:spPr>
          <a:xfrm>
            <a:off x="6425031" y="2057400"/>
            <a:ext cx="4559655" cy="457200"/>
          </a:xfrm>
          <a:prstGeom prst="rect">
            <a:avLst/>
          </a:prstGeom>
          <a:noFill/>
        </p:spPr>
        <p:txBody>
          <a:bodyPr wrap="square" lIns="0" tIns="0" rIns="0" bIns="0" anchor="ctr">
            <a:noAutofit/>
          </a:bodyPr>
          <a:lstStyle/>
          <a:p>
            <a:pPr algn="r" rtl="1">
              <a:spcBef>
                <a:spcPts val="0"/>
              </a:spcBef>
              <a:spcAft>
                <a:spcPts val="0"/>
              </a:spcAft>
            </a:pPr>
            <a:r>
              <a:rPr lang="fa-IR" sz="2400" b="1" dirty="0">
                <a:solidFill>
                  <a:srgbClr val="FF0000"/>
                </a:solidFill>
                <a:cs typeface="B Nazanin"/>
              </a:rPr>
              <a:t>هدف تحلیل چیست؟</a:t>
            </a:r>
          </a:p>
        </p:txBody>
      </p:sp>
      <p:sp>
        <p:nvSpPr>
          <p:cNvPr id="8" name="TextBox 7"/>
          <p:cNvSpPr txBox="1"/>
          <p:nvPr/>
        </p:nvSpPr>
        <p:spPr>
          <a:xfrm>
            <a:off x="6425031" y="2532887"/>
            <a:ext cx="4998567" cy="521207"/>
          </a:xfrm>
          <a:prstGeom prst="rect">
            <a:avLst/>
          </a:prstGeom>
          <a:noFill/>
        </p:spPr>
        <p:txBody>
          <a:bodyPr wrap="square" lIns="0" tIns="0" rIns="0" bIns="0" anchor="t">
            <a:noAutofit/>
          </a:bodyPr>
          <a:lstStyle/>
          <a:p>
            <a:pPr algn="r" rtl="1">
              <a:lnSpc>
                <a:spcPct val="122000"/>
              </a:lnSpc>
              <a:spcBef>
                <a:spcPts val="0"/>
              </a:spcBef>
              <a:spcAft>
                <a:spcPts val="0"/>
              </a:spcAft>
            </a:pPr>
            <a:r>
              <a:rPr lang="fa-IR" b="0" dirty="0">
                <a:cs typeface="B Nazanin"/>
              </a:rPr>
              <a:t>مقایسه گروه‌ها، بررسی ارتباط بین متغیرها، یا پیش‌بینی یک پیامد؟</a:t>
            </a:r>
          </a:p>
        </p:txBody>
      </p:sp>
      <p:sp>
        <p:nvSpPr>
          <p:cNvPr id="9" name="Rounded Rectangle 8"/>
          <p:cNvSpPr/>
          <p:nvPr/>
        </p:nvSpPr>
        <p:spPr>
          <a:xfrm>
            <a:off x="566928" y="1874519"/>
            <a:ext cx="5400903" cy="1298448"/>
          </a:xfrm>
          <a:prstGeom prst="roundRect">
            <a:avLst>
              <a:gd name="adj" fmla="val 7000"/>
            </a:avLst>
          </a:prstGeom>
          <a:solidFill>
            <a:srgbClr val="FFFFFF"/>
          </a:solidFill>
          <a:ln w="9525">
            <a:solidFill>
              <a:srgbClr val="D9E5E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10" name="Oval 9"/>
          <p:cNvSpPr/>
          <p:nvPr/>
        </p:nvSpPr>
        <p:spPr>
          <a:xfrm>
            <a:off x="5382615" y="2057400"/>
            <a:ext cx="384048" cy="384048"/>
          </a:xfrm>
          <a:prstGeom prst="ellipse">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11" name="TextBox 10"/>
          <p:cNvSpPr txBox="1"/>
          <p:nvPr/>
        </p:nvSpPr>
        <p:spPr>
          <a:xfrm>
            <a:off x="5382615" y="2057400"/>
            <a:ext cx="384048" cy="384048"/>
          </a:xfrm>
          <a:prstGeom prst="rect">
            <a:avLst/>
          </a:prstGeom>
          <a:noFill/>
        </p:spPr>
        <p:txBody>
          <a:bodyPr wrap="square" lIns="0" tIns="0" rIns="0" bIns="0" anchor="ctr">
            <a:noAutofit/>
          </a:bodyPr>
          <a:lstStyle/>
          <a:p>
            <a:pPr algn="ctr" rtl="0">
              <a:spcBef>
                <a:spcPts val="0"/>
              </a:spcBef>
              <a:spcAft>
                <a:spcPts val="0"/>
              </a:spcAft>
            </a:pPr>
            <a:r>
              <a:rPr lang="fa-IR" sz="2800" b="1">
                <a:solidFill>
                  <a:srgbClr val="FFFFFF"/>
                </a:solidFill>
                <a:cs typeface="B Nazanin"/>
              </a:rPr>
              <a:t>۲</a:t>
            </a:r>
          </a:p>
        </p:txBody>
      </p:sp>
      <p:sp>
        <p:nvSpPr>
          <p:cNvPr id="12" name="TextBox 11"/>
          <p:cNvSpPr txBox="1"/>
          <p:nvPr/>
        </p:nvSpPr>
        <p:spPr>
          <a:xfrm>
            <a:off x="768096" y="2057400"/>
            <a:ext cx="4559655" cy="457200"/>
          </a:xfrm>
          <a:prstGeom prst="rect">
            <a:avLst/>
          </a:prstGeom>
          <a:noFill/>
        </p:spPr>
        <p:txBody>
          <a:bodyPr wrap="square" lIns="0" tIns="0" rIns="0" bIns="0" anchor="ctr">
            <a:noAutofit/>
          </a:bodyPr>
          <a:lstStyle/>
          <a:p>
            <a:pPr algn="r" rtl="1">
              <a:spcBef>
                <a:spcPts val="0"/>
              </a:spcBef>
              <a:spcAft>
                <a:spcPts val="0"/>
              </a:spcAft>
            </a:pPr>
            <a:r>
              <a:rPr lang="fa-IR" sz="2400" b="1" dirty="0">
                <a:solidFill>
                  <a:srgbClr val="FF0000"/>
                </a:solidFill>
                <a:cs typeface="B Nazanin"/>
              </a:rPr>
              <a:t>نوع متغیر وابسته چیست؟</a:t>
            </a:r>
          </a:p>
        </p:txBody>
      </p:sp>
      <p:sp>
        <p:nvSpPr>
          <p:cNvPr id="13" name="TextBox 12"/>
          <p:cNvSpPr txBox="1"/>
          <p:nvPr/>
        </p:nvSpPr>
        <p:spPr>
          <a:xfrm>
            <a:off x="768096" y="2532887"/>
            <a:ext cx="4998567" cy="521207"/>
          </a:xfrm>
          <a:prstGeom prst="rect">
            <a:avLst/>
          </a:prstGeom>
          <a:noFill/>
        </p:spPr>
        <p:txBody>
          <a:bodyPr wrap="square" lIns="0" tIns="0" rIns="0" bIns="0" anchor="t">
            <a:noAutofit/>
          </a:bodyPr>
          <a:lstStyle/>
          <a:p>
            <a:pPr algn="r" rtl="1">
              <a:lnSpc>
                <a:spcPct val="122000"/>
              </a:lnSpc>
              <a:spcBef>
                <a:spcPts val="0"/>
              </a:spcBef>
              <a:spcAft>
                <a:spcPts val="0"/>
              </a:spcAft>
            </a:pPr>
            <a:r>
              <a:rPr lang="fa-IR" b="0" dirty="0">
                <a:cs typeface="B Nazanin"/>
              </a:rPr>
              <a:t>کیفی (اسمی</a:t>
            </a:r>
            <a:r>
              <a:rPr lang="en-US" b="0" dirty="0">
                <a:cs typeface="B Nazanin"/>
              </a:rPr>
              <a:t>/</a:t>
            </a:r>
            <a:r>
              <a:rPr lang="fa-IR" b="0" dirty="0">
                <a:cs typeface="B Nazanin"/>
              </a:rPr>
              <a:t>رتبه‌ای)یا کمی (پیوسته</a:t>
            </a:r>
            <a:r>
              <a:rPr lang="en-US" b="0" dirty="0">
                <a:cs typeface="B Nazanin"/>
              </a:rPr>
              <a:t>/</a:t>
            </a:r>
            <a:r>
              <a:rPr lang="fa-IR" b="0" dirty="0">
                <a:cs typeface="B Nazanin"/>
              </a:rPr>
              <a:t>گسسته)؟</a:t>
            </a:r>
          </a:p>
        </p:txBody>
      </p:sp>
      <p:sp>
        <p:nvSpPr>
          <p:cNvPr id="14" name="Rounded Rectangle 13"/>
          <p:cNvSpPr/>
          <p:nvPr/>
        </p:nvSpPr>
        <p:spPr>
          <a:xfrm>
            <a:off x="6223863" y="3374136"/>
            <a:ext cx="5400903" cy="1298448"/>
          </a:xfrm>
          <a:prstGeom prst="roundRect">
            <a:avLst>
              <a:gd name="adj" fmla="val 7000"/>
            </a:avLst>
          </a:prstGeom>
          <a:solidFill>
            <a:srgbClr val="FFFFFF"/>
          </a:solidFill>
          <a:ln w="9525">
            <a:solidFill>
              <a:srgbClr val="D9E5E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15" name="Oval 14"/>
          <p:cNvSpPr/>
          <p:nvPr/>
        </p:nvSpPr>
        <p:spPr>
          <a:xfrm>
            <a:off x="11039551" y="3557016"/>
            <a:ext cx="384048" cy="384048"/>
          </a:xfrm>
          <a:prstGeom prst="ellipse">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16" name="TextBox 15"/>
          <p:cNvSpPr txBox="1"/>
          <p:nvPr/>
        </p:nvSpPr>
        <p:spPr>
          <a:xfrm>
            <a:off x="11039551" y="3557016"/>
            <a:ext cx="384048" cy="384048"/>
          </a:xfrm>
          <a:prstGeom prst="rect">
            <a:avLst/>
          </a:prstGeom>
          <a:noFill/>
        </p:spPr>
        <p:txBody>
          <a:bodyPr wrap="square" lIns="0" tIns="0" rIns="0" bIns="0" anchor="ctr">
            <a:noAutofit/>
          </a:bodyPr>
          <a:lstStyle/>
          <a:p>
            <a:pPr algn="ctr" rtl="0">
              <a:spcBef>
                <a:spcPts val="0"/>
              </a:spcBef>
              <a:spcAft>
                <a:spcPts val="0"/>
              </a:spcAft>
            </a:pPr>
            <a:r>
              <a:rPr lang="fa-IR" sz="2800" b="1">
                <a:solidFill>
                  <a:srgbClr val="FFFFFF"/>
                </a:solidFill>
                <a:cs typeface="B Nazanin"/>
              </a:rPr>
              <a:t>۳</a:t>
            </a:r>
          </a:p>
        </p:txBody>
      </p:sp>
      <p:sp>
        <p:nvSpPr>
          <p:cNvPr id="17" name="TextBox 16"/>
          <p:cNvSpPr txBox="1"/>
          <p:nvPr/>
        </p:nvSpPr>
        <p:spPr>
          <a:xfrm>
            <a:off x="6425031" y="3557016"/>
            <a:ext cx="4559655" cy="457200"/>
          </a:xfrm>
          <a:prstGeom prst="rect">
            <a:avLst/>
          </a:prstGeom>
          <a:noFill/>
        </p:spPr>
        <p:txBody>
          <a:bodyPr wrap="square" lIns="0" tIns="0" rIns="0" bIns="0" anchor="ctr">
            <a:noAutofit/>
          </a:bodyPr>
          <a:lstStyle/>
          <a:p>
            <a:pPr algn="r" rtl="1">
              <a:spcBef>
                <a:spcPts val="0"/>
              </a:spcBef>
              <a:spcAft>
                <a:spcPts val="0"/>
              </a:spcAft>
            </a:pPr>
            <a:r>
              <a:rPr lang="fa-IR" sz="2400" b="1" dirty="0">
                <a:solidFill>
                  <a:srgbClr val="FF0000"/>
                </a:solidFill>
                <a:cs typeface="B Nazanin"/>
              </a:rPr>
              <a:t>تعداد گروه‌ها چند است؟</a:t>
            </a:r>
          </a:p>
        </p:txBody>
      </p:sp>
      <p:sp>
        <p:nvSpPr>
          <p:cNvPr id="18" name="TextBox 17"/>
          <p:cNvSpPr txBox="1"/>
          <p:nvPr/>
        </p:nvSpPr>
        <p:spPr>
          <a:xfrm>
            <a:off x="6425031" y="4032504"/>
            <a:ext cx="4998567" cy="521207"/>
          </a:xfrm>
          <a:prstGeom prst="rect">
            <a:avLst/>
          </a:prstGeom>
          <a:noFill/>
        </p:spPr>
        <p:txBody>
          <a:bodyPr wrap="square" lIns="0" tIns="0" rIns="0" bIns="0" anchor="t">
            <a:noAutofit/>
          </a:bodyPr>
          <a:lstStyle/>
          <a:p>
            <a:pPr algn="r" rtl="1">
              <a:lnSpc>
                <a:spcPct val="122000"/>
              </a:lnSpc>
              <a:spcBef>
                <a:spcPts val="0"/>
              </a:spcBef>
              <a:spcAft>
                <a:spcPts val="0"/>
              </a:spcAft>
            </a:pPr>
            <a:r>
              <a:rPr lang="fa-IR" b="0" dirty="0">
                <a:cs typeface="B Nazanin"/>
              </a:rPr>
              <a:t>دو گروه، بیش از دو گروه، یا همبستگی بین دو متغیر کمی؟</a:t>
            </a:r>
          </a:p>
        </p:txBody>
      </p:sp>
      <p:sp>
        <p:nvSpPr>
          <p:cNvPr id="19" name="Rounded Rectangle 18"/>
          <p:cNvSpPr/>
          <p:nvPr/>
        </p:nvSpPr>
        <p:spPr>
          <a:xfrm>
            <a:off x="566928" y="3374136"/>
            <a:ext cx="5400903" cy="1298448"/>
          </a:xfrm>
          <a:prstGeom prst="roundRect">
            <a:avLst>
              <a:gd name="adj" fmla="val 7000"/>
            </a:avLst>
          </a:prstGeom>
          <a:solidFill>
            <a:srgbClr val="FFFFFF"/>
          </a:solidFill>
          <a:ln w="9525">
            <a:solidFill>
              <a:srgbClr val="D9E5E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20" name="Oval 19"/>
          <p:cNvSpPr/>
          <p:nvPr/>
        </p:nvSpPr>
        <p:spPr>
          <a:xfrm>
            <a:off x="5382615" y="3557016"/>
            <a:ext cx="384048" cy="384048"/>
          </a:xfrm>
          <a:prstGeom prst="ellipse">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21" name="TextBox 20"/>
          <p:cNvSpPr txBox="1"/>
          <p:nvPr/>
        </p:nvSpPr>
        <p:spPr>
          <a:xfrm>
            <a:off x="5382615" y="3557016"/>
            <a:ext cx="384048" cy="384048"/>
          </a:xfrm>
          <a:prstGeom prst="rect">
            <a:avLst/>
          </a:prstGeom>
          <a:noFill/>
        </p:spPr>
        <p:txBody>
          <a:bodyPr wrap="square" lIns="0" tIns="0" rIns="0" bIns="0" anchor="ctr">
            <a:noAutofit/>
          </a:bodyPr>
          <a:lstStyle/>
          <a:p>
            <a:pPr algn="ctr" rtl="0">
              <a:spcBef>
                <a:spcPts val="0"/>
              </a:spcBef>
              <a:spcAft>
                <a:spcPts val="0"/>
              </a:spcAft>
            </a:pPr>
            <a:r>
              <a:rPr lang="fa-IR" sz="2800" b="1">
                <a:solidFill>
                  <a:srgbClr val="FFFFFF"/>
                </a:solidFill>
                <a:cs typeface="B Nazanin"/>
              </a:rPr>
              <a:t>۴</a:t>
            </a:r>
          </a:p>
        </p:txBody>
      </p:sp>
      <p:sp>
        <p:nvSpPr>
          <p:cNvPr id="22" name="TextBox 21"/>
          <p:cNvSpPr txBox="1"/>
          <p:nvPr/>
        </p:nvSpPr>
        <p:spPr>
          <a:xfrm>
            <a:off x="768096" y="3557016"/>
            <a:ext cx="4559655" cy="457200"/>
          </a:xfrm>
          <a:prstGeom prst="rect">
            <a:avLst/>
          </a:prstGeom>
          <a:noFill/>
        </p:spPr>
        <p:txBody>
          <a:bodyPr wrap="square" lIns="0" tIns="0" rIns="0" bIns="0" anchor="ctr">
            <a:noAutofit/>
          </a:bodyPr>
          <a:lstStyle/>
          <a:p>
            <a:pPr algn="r" rtl="1">
              <a:spcBef>
                <a:spcPts val="0"/>
              </a:spcBef>
              <a:spcAft>
                <a:spcPts val="0"/>
              </a:spcAft>
            </a:pPr>
            <a:r>
              <a:rPr lang="fa-IR" sz="2400" b="1" dirty="0">
                <a:solidFill>
                  <a:srgbClr val="FF0000"/>
                </a:solidFill>
                <a:cs typeface="B Nazanin"/>
              </a:rPr>
              <a:t>داده‌ها مستقل‌اند یا وابسته؟</a:t>
            </a:r>
          </a:p>
        </p:txBody>
      </p:sp>
      <p:sp>
        <p:nvSpPr>
          <p:cNvPr id="23" name="TextBox 22"/>
          <p:cNvSpPr txBox="1"/>
          <p:nvPr/>
        </p:nvSpPr>
        <p:spPr>
          <a:xfrm>
            <a:off x="768096" y="4032504"/>
            <a:ext cx="4998567" cy="521207"/>
          </a:xfrm>
          <a:prstGeom prst="rect">
            <a:avLst/>
          </a:prstGeom>
          <a:noFill/>
        </p:spPr>
        <p:txBody>
          <a:bodyPr wrap="square" lIns="0" tIns="0" rIns="0" bIns="0" anchor="t">
            <a:noAutofit/>
          </a:bodyPr>
          <a:lstStyle/>
          <a:p>
            <a:pPr algn="r" rtl="1">
              <a:lnSpc>
                <a:spcPct val="122000"/>
              </a:lnSpc>
              <a:spcBef>
                <a:spcPts val="0"/>
              </a:spcBef>
              <a:spcAft>
                <a:spcPts val="0"/>
              </a:spcAft>
            </a:pPr>
            <a:r>
              <a:rPr lang="fa-IR" b="0" dirty="0">
                <a:cs typeface="B Nazanin"/>
              </a:rPr>
              <a:t>مثال</a:t>
            </a:r>
            <a:r>
              <a:rPr lang="en-US" b="0" dirty="0">
                <a:cs typeface="B Nazanin"/>
              </a:rPr>
              <a:t>: </a:t>
            </a:r>
            <a:r>
              <a:rPr lang="fa-IR" b="0" dirty="0">
                <a:cs typeface="B Nazanin"/>
              </a:rPr>
              <a:t>دو دارو در دو گروه بیمار (مستقل)</a:t>
            </a:r>
            <a:r>
              <a:rPr lang="en-US" b="0" dirty="0">
                <a:cs typeface="B Nazanin"/>
              </a:rPr>
              <a:t> </a:t>
            </a:r>
            <a:r>
              <a:rPr lang="fa-IR" b="0" dirty="0">
                <a:cs typeface="B Nazanin"/>
              </a:rPr>
              <a:t>در برابر اندازه‌گیری قبل و بعد درمان (جفت‌شده</a:t>
            </a:r>
            <a:r>
              <a:rPr lang="fa-IR" dirty="0">
                <a:cs typeface="B Nazanin"/>
              </a:rPr>
              <a:t>)</a:t>
            </a:r>
            <a:r>
              <a:rPr lang="en-US" b="0" dirty="0">
                <a:cs typeface="B Nazanin"/>
              </a:rPr>
              <a:t>.</a:t>
            </a:r>
          </a:p>
        </p:txBody>
      </p:sp>
      <p:sp>
        <p:nvSpPr>
          <p:cNvPr id="24" name="Rounded Rectangle 23"/>
          <p:cNvSpPr/>
          <p:nvPr/>
        </p:nvSpPr>
        <p:spPr>
          <a:xfrm>
            <a:off x="566928" y="4928616"/>
            <a:ext cx="11057839" cy="1402382"/>
          </a:xfrm>
          <a:prstGeom prst="roundRect">
            <a:avLst>
              <a:gd name="adj" fmla="val 9000"/>
            </a:avLst>
          </a:prstGeom>
          <a:solidFill>
            <a:srgbClr val="E7F2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3200"/>
          </a:p>
        </p:txBody>
      </p:sp>
      <p:sp>
        <p:nvSpPr>
          <p:cNvPr id="25" name="TextBox 24"/>
          <p:cNvSpPr txBox="1"/>
          <p:nvPr/>
        </p:nvSpPr>
        <p:spPr>
          <a:xfrm>
            <a:off x="841247" y="5038344"/>
            <a:ext cx="10509199" cy="1090230"/>
          </a:xfrm>
          <a:prstGeom prst="rect">
            <a:avLst/>
          </a:prstGeom>
          <a:noFill/>
        </p:spPr>
        <p:txBody>
          <a:bodyPr wrap="square" lIns="0" tIns="0" rIns="0" bIns="0" anchor="ctr">
            <a:noAutofit/>
          </a:bodyPr>
          <a:lstStyle/>
          <a:p>
            <a:pPr algn="r" rtl="1">
              <a:spcBef>
                <a:spcPts val="0"/>
              </a:spcBef>
              <a:spcAft>
                <a:spcPts val="200"/>
              </a:spcAft>
            </a:pPr>
            <a:r>
              <a:rPr lang="fa-IR" b="1" dirty="0">
                <a:solidFill>
                  <a:srgbClr val="0E5372"/>
                </a:solidFill>
                <a:cs typeface="B Nazanin"/>
              </a:rPr>
              <a:t>اهمیت موضوع</a:t>
            </a:r>
            <a:r>
              <a:rPr lang="en-US" b="1" dirty="0">
                <a:solidFill>
                  <a:srgbClr val="0E5372"/>
                </a:solidFill>
                <a:cs typeface="B Nazanin"/>
              </a:rPr>
              <a:t>:</a:t>
            </a:r>
          </a:p>
          <a:p>
            <a:endParaRPr lang="en-US" b="1" dirty="0">
              <a:solidFill>
                <a:srgbClr val="0E5372"/>
              </a:solidFill>
              <a:cs typeface="B Nazanin"/>
            </a:endParaRPr>
          </a:p>
          <a:p>
            <a:pPr algn="r" rtl="1">
              <a:lnSpc>
                <a:spcPct val="125000"/>
              </a:lnSpc>
              <a:spcBef>
                <a:spcPts val="0"/>
              </a:spcBef>
              <a:spcAft>
                <a:spcPts val="0"/>
              </a:spcAft>
            </a:pPr>
            <a:r>
              <a:rPr lang="fa-IR" b="1" dirty="0">
                <a:solidFill>
                  <a:srgbClr val="FF0000"/>
                </a:solidFill>
                <a:cs typeface="B Zar" panose="00000400000000000000" pitchFamily="2" charset="-78"/>
              </a:rPr>
              <a:t>این چهار پرسش، اسکلت اصلی تصمیم‌گیری برای انتخاب آزمون‌هایی مانند </a:t>
            </a:r>
            <a:r>
              <a:rPr lang="en-US" b="1" dirty="0">
                <a:solidFill>
                  <a:srgbClr val="FF0000"/>
                </a:solidFill>
                <a:cs typeface="B Zar" panose="00000400000000000000" pitchFamily="2" charset="-78"/>
              </a:rPr>
              <a:t>t-test</a:t>
            </a:r>
            <a:r>
              <a:rPr lang="fa-IR" b="1" dirty="0">
                <a:solidFill>
                  <a:srgbClr val="FF0000"/>
                </a:solidFill>
                <a:cs typeface="B Zar" panose="00000400000000000000" pitchFamily="2" charset="-78"/>
              </a:rPr>
              <a:t>، </a:t>
            </a:r>
            <a:r>
              <a:rPr lang="en-US" b="1" dirty="0">
                <a:solidFill>
                  <a:srgbClr val="FF0000"/>
                </a:solidFill>
                <a:cs typeface="B Zar" panose="00000400000000000000" pitchFamily="2" charset="-78"/>
              </a:rPr>
              <a:t>ANOVA </a:t>
            </a:r>
            <a:r>
              <a:rPr lang="fa-IR" b="1" dirty="0">
                <a:solidFill>
                  <a:srgbClr val="FF0000"/>
                </a:solidFill>
                <a:cs typeface="B Zar" panose="00000400000000000000" pitchFamily="2" charset="-78"/>
              </a:rPr>
              <a:t>و </a:t>
            </a:r>
            <a:r>
              <a:rPr lang="en-US" b="1" dirty="0">
                <a:solidFill>
                  <a:srgbClr val="FF0000"/>
                </a:solidFill>
                <a:cs typeface="B Zar" panose="00000400000000000000" pitchFamily="2" charset="-78"/>
              </a:rPr>
              <a:t>Chi-square </a:t>
            </a:r>
            <a:r>
              <a:rPr lang="fa-IR" b="1" dirty="0">
                <a:solidFill>
                  <a:srgbClr val="FF0000"/>
                </a:solidFill>
                <a:cs typeface="B Zar" panose="00000400000000000000" pitchFamily="2" charset="-78"/>
              </a:rPr>
              <a:t>است که پیش از آن نیز باید نرمال بودن توزیع داده بررسی شود</a:t>
            </a:r>
            <a:r>
              <a:rPr lang="en-US" b="1" dirty="0">
                <a:solidFill>
                  <a:srgbClr val="FF0000"/>
                </a:solidFill>
                <a:cs typeface="B Zar" panose="00000400000000000000" pitchFamily="2" charset="-78"/>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A2F01-AFB6-C228-C83C-8159888ED13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3882D64-4EB8-C5D7-25F5-6DF632683D9F}"/>
              </a:ext>
            </a:extLst>
          </p:cNvPr>
          <p:cNvSpPr/>
          <p:nvPr/>
        </p:nvSpPr>
        <p:spPr>
          <a:xfrm>
            <a:off x="0" y="0"/>
            <a:ext cx="12192000" cy="6858000"/>
          </a:xfrm>
          <a:prstGeom prst="rect">
            <a:avLst/>
          </a:prstGeom>
          <a:solidFill>
            <a:srgbClr val="0B35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TextBox 2">
            <a:extLst>
              <a:ext uri="{FF2B5EF4-FFF2-40B4-BE49-F238E27FC236}">
                <a16:creationId xmlns:a16="http://schemas.microsoft.com/office/drawing/2014/main" id="{8C39E527-F25A-FDD5-B57C-99CA6453BBC5}"/>
              </a:ext>
            </a:extLst>
          </p:cNvPr>
          <p:cNvSpPr txBox="1"/>
          <p:nvPr/>
        </p:nvSpPr>
        <p:spPr>
          <a:xfrm>
            <a:off x="457200" y="274320"/>
            <a:ext cx="3200400" cy="2011680"/>
          </a:xfrm>
          <a:prstGeom prst="rect">
            <a:avLst/>
          </a:prstGeom>
          <a:noFill/>
        </p:spPr>
        <p:txBody>
          <a:bodyPr wrap="square" lIns="0" tIns="0" rIns="0" bIns="0" anchor="t">
            <a:noAutofit/>
          </a:bodyPr>
          <a:lstStyle/>
          <a:p>
            <a:pPr algn="l" rtl="0">
              <a:spcBef>
                <a:spcPts val="0"/>
              </a:spcBef>
              <a:spcAft>
                <a:spcPts val="0"/>
              </a:spcAft>
            </a:pPr>
            <a:r>
              <a:rPr lang="en-US" sz="11000" b="1" dirty="0">
                <a:solidFill>
                  <a:srgbClr val="104060"/>
                </a:solidFill>
                <a:cs typeface="B Nazanin"/>
              </a:rPr>
              <a:t>04</a:t>
            </a:r>
          </a:p>
        </p:txBody>
      </p:sp>
      <p:sp>
        <p:nvSpPr>
          <p:cNvPr id="4" name="Oval 3">
            <a:extLst>
              <a:ext uri="{FF2B5EF4-FFF2-40B4-BE49-F238E27FC236}">
                <a16:creationId xmlns:a16="http://schemas.microsoft.com/office/drawing/2014/main" id="{B335FA6F-5EFF-D4B2-2D76-43947E551DF1}"/>
              </a:ext>
            </a:extLst>
          </p:cNvPr>
          <p:cNvSpPr/>
          <p:nvPr/>
        </p:nvSpPr>
        <p:spPr>
          <a:xfrm>
            <a:off x="5684367" y="1965960"/>
            <a:ext cx="822960" cy="822960"/>
          </a:xfrm>
          <a:prstGeom prst="ellipse">
            <a:avLst/>
          </a:prstGeom>
          <a:solidFill>
            <a:srgbClr val="146C9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a:extLst>
              <a:ext uri="{FF2B5EF4-FFF2-40B4-BE49-F238E27FC236}">
                <a16:creationId xmlns:a16="http://schemas.microsoft.com/office/drawing/2014/main" id="{2131643D-5586-4255-65A6-32AB531C5004}"/>
              </a:ext>
            </a:extLst>
          </p:cNvPr>
          <p:cNvSpPr/>
          <p:nvPr/>
        </p:nvSpPr>
        <p:spPr>
          <a:xfrm>
            <a:off x="5901309" y="2419502"/>
            <a:ext cx="94640" cy="168249"/>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a:extLst>
              <a:ext uri="{FF2B5EF4-FFF2-40B4-BE49-F238E27FC236}">
                <a16:creationId xmlns:a16="http://schemas.microsoft.com/office/drawing/2014/main" id="{44A03DE3-7D95-FAA9-8BFF-C2D6D2DD9B6C}"/>
              </a:ext>
            </a:extLst>
          </p:cNvPr>
          <p:cNvSpPr/>
          <p:nvPr/>
        </p:nvSpPr>
        <p:spPr>
          <a:xfrm>
            <a:off x="6048527" y="2314346"/>
            <a:ext cx="94640" cy="27340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a:extLst>
              <a:ext uri="{FF2B5EF4-FFF2-40B4-BE49-F238E27FC236}">
                <a16:creationId xmlns:a16="http://schemas.microsoft.com/office/drawing/2014/main" id="{CA943FCA-8528-D28F-F267-6C509C34C8BD}"/>
              </a:ext>
            </a:extLst>
          </p:cNvPr>
          <p:cNvSpPr/>
          <p:nvPr/>
        </p:nvSpPr>
        <p:spPr>
          <a:xfrm>
            <a:off x="6195745" y="2209190"/>
            <a:ext cx="94640" cy="378561"/>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600F3C2E-4292-7DCA-649D-A439BD77838A}"/>
              </a:ext>
            </a:extLst>
          </p:cNvPr>
          <p:cNvSpPr txBox="1"/>
          <p:nvPr/>
        </p:nvSpPr>
        <p:spPr>
          <a:xfrm>
            <a:off x="822960" y="3063240"/>
            <a:ext cx="10545775" cy="1005840"/>
          </a:xfrm>
          <a:prstGeom prst="rect">
            <a:avLst/>
          </a:prstGeom>
          <a:noFill/>
        </p:spPr>
        <p:txBody>
          <a:bodyPr wrap="square" lIns="0" tIns="0" rIns="0" bIns="0" anchor="ctr">
            <a:noAutofit/>
          </a:bodyPr>
          <a:lstStyle/>
          <a:p>
            <a:pPr algn="ctr" rtl="1">
              <a:spcBef>
                <a:spcPts val="0"/>
              </a:spcBef>
              <a:spcAft>
                <a:spcPts val="0"/>
              </a:spcAft>
            </a:pPr>
            <a:r>
              <a:rPr lang="fa-IR" sz="3800" b="1" dirty="0">
                <a:solidFill>
                  <a:srgbClr val="FFFFFF"/>
                </a:solidFill>
                <a:cs typeface="B Nazanin"/>
              </a:rPr>
              <a:t>ارتباط بین مقیاس اندازه گیری و نوع متغیر</a:t>
            </a:r>
          </a:p>
        </p:txBody>
      </p:sp>
      <p:sp>
        <p:nvSpPr>
          <p:cNvPr id="9" name="TextBox 8">
            <a:extLst>
              <a:ext uri="{FF2B5EF4-FFF2-40B4-BE49-F238E27FC236}">
                <a16:creationId xmlns:a16="http://schemas.microsoft.com/office/drawing/2014/main" id="{1D7A9078-5713-B5A5-2786-6B86D703DE50}"/>
              </a:ext>
            </a:extLst>
          </p:cNvPr>
          <p:cNvSpPr txBox="1"/>
          <p:nvPr/>
        </p:nvSpPr>
        <p:spPr>
          <a:xfrm>
            <a:off x="1371600" y="4069080"/>
            <a:ext cx="9448495" cy="548640"/>
          </a:xfrm>
          <a:prstGeom prst="rect">
            <a:avLst/>
          </a:prstGeom>
          <a:noFill/>
        </p:spPr>
        <p:txBody>
          <a:bodyPr wrap="square" lIns="0" tIns="0" rIns="0" bIns="0" anchor="t">
            <a:noAutofit/>
          </a:bodyPr>
          <a:lstStyle/>
          <a:p>
            <a:pPr algn="ctr" rtl="1">
              <a:spcBef>
                <a:spcPts val="0"/>
              </a:spcBef>
              <a:spcAft>
                <a:spcPts val="0"/>
              </a:spcAft>
            </a:pPr>
            <a:r>
              <a:rPr lang="fa-IR" sz="1600" b="0" dirty="0">
                <a:solidFill>
                  <a:srgbClr val="C7DDEA"/>
                </a:solidFill>
                <a:cs typeface="B Nazanin"/>
              </a:rPr>
              <a:t>بررسی تناظر نوع متغیر و مقیاس اندازه گیری</a:t>
            </a:r>
          </a:p>
        </p:txBody>
      </p:sp>
    </p:spTree>
    <p:extLst>
      <p:ext uri="{BB962C8B-B14F-4D97-AF65-F5344CB8AC3E}">
        <p14:creationId xmlns:p14="http://schemas.microsoft.com/office/powerpoint/2010/main" val="2998994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FFDB4-A0F3-C0B1-F12C-2EA5F8B3AC5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090E51B-2FB3-3FBF-DD6F-050E436648ED}"/>
              </a:ext>
            </a:extLst>
          </p:cNvPr>
          <p:cNvSpPr txBox="1"/>
          <p:nvPr/>
        </p:nvSpPr>
        <p:spPr>
          <a:xfrm>
            <a:off x="566928" y="457200"/>
            <a:ext cx="11057839" cy="640080"/>
          </a:xfrm>
          <a:prstGeom prst="rect">
            <a:avLst/>
          </a:prstGeom>
          <a:noFill/>
        </p:spPr>
        <p:txBody>
          <a:bodyPr wrap="square" lIns="0" tIns="0" rIns="0" bIns="0" anchor="ctr">
            <a:noAutofit/>
          </a:bodyPr>
          <a:lstStyle/>
          <a:p>
            <a:pPr algn="r" rtl="1">
              <a:spcBef>
                <a:spcPts val="0"/>
              </a:spcBef>
              <a:spcAft>
                <a:spcPts val="0"/>
              </a:spcAft>
            </a:pPr>
            <a:r>
              <a:rPr lang="fa-IR" sz="4000" b="1" dirty="0">
                <a:solidFill>
                  <a:srgbClr val="0B3554"/>
                </a:solidFill>
                <a:cs typeface="B Nazanin"/>
              </a:rPr>
              <a:t>ارتباط بین مقیاس اندازه گیری و نوع متغیر</a:t>
            </a:r>
          </a:p>
        </p:txBody>
      </p:sp>
      <p:sp>
        <p:nvSpPr>
          <p:cNvPr id="3" name="TextBox 2">
            <a:extLst>
              <a:ext uri="{FF2B5EF4-FFF2-40B4-BE49-F238E27FC236}">
                <a16:creationId xmlns:a16="http://schemas.microsoft.com/office/drawing/2014/main" id="{E8DA4455-EDFD-9E98-C791-0DFC9183290C}"/>
              </a:ext>
            </a:extLst>
          </p:cNvPr>
          <p:cNvSpPr txBox="1"/>
          <p:nvPr/>
        </p:nvSpPr>
        <p:spPr>
          <a:xfrm>
            <a:off x="566928" y="1170432"/>
            <a:ext cx="11057839" cy="502920"/>
          </a:xfrm>
          <a:prstGeom prst="rect">
            <a:avLst/>
          </a:prstGeom>
          <a:noFill/>
        </p:spPr>
        <p:txBody>
          <a:bodyPr wrap="square" lIns="0" tIns="0" rIns="0" bIns="0" anchor="t">
            <a:noAutofit/>
          </a:bodyPr>
          <a:lstStyle/>
          <a:p>
            <a:pPr algn="r" rtl="1">
              <a:lnSpc>
                <a:spcPct val="125000"/>
              </a:lnSpc>
              <a:spcBef>
                <a:spcPts val="0"/>
              </a:spcBef>
              <a:spcAft>
                <a:spcPts val="0"/>
              </a:spcAft>
            </a:pPr>
            <a:r>
              <a:rPr lang="fa-IR" b="0" dirty="0">
                <a:solidFill>
                  <a:srgbClr val="4A5A63"/>
                </a:solidFill>
                <a:cs typeface="B Nazanin"/>
              </a:rPr>
              <a:t>نوع متغیر و مقیاس اندازه‌گیری دو مفهوم مستقل نیستند؛ هر نوع متغیر معمولاً با یک یا چند مقیاس اندازه‌گیری مشخص متناظر است. درک این تناظر، انتخاب آزمون آماری را ساده‌تر می‌کند.</a:t>
            </a:r>
            <a:endParaRPr lang="en-US" b="0" dirty="0">
              <a:solidFill>
                <a:srgbClr val="4A5A63"/>
              </a:solidFill>
              <a:cs typeface="B Nazanin"/>
            </a:endParaRPr>
          </a:p>
        </p:txBody>
      </p:sp>
      <p:graphicFrame>
        <p:nvGraphicFramePr>
          <p:cNvPr id="4" name="Table 3">
            <a:extLst>
              <a:ext uri="{FF2B5EF4-FFF2-40B4-BE49-F238E27FC236}">
                <a16:creationId xmlns:a16="http://schemas.microsoft.com/office/drawing/2014/main" id="{8AB157AD-E7BF-E348-9C71-C4251D8706D3}"/>
              </a:ext>
            </a:extLst>
          </p:cNvPr>
          <p:cNvGraphicFramePr>
            <a:graphicFrameLocks noGrp="1"/>
          </p:cNvGraphicFramePr>
          <p:nvPr>
            <p:extLst>
              <p:ext uri="{D42A27DB-BD31-4B8C-83A1-F6EECF244321}">
                <p14:modId xmlns:p14="http://schemas.microsoft.com/office/powerpoint/2010/main" val="2946403007"/>
              </p:ext>
            </p:extLst>
          </p:nvPr>
        </p:nvGraphicFramePr>
        <p:xfrm>
          <a:off x="566928" y="1874519"/>
          <a:ext cx="11057838" cy="2651760"/>
        </p:xfrm>
        <a:graphic>
          <a:graphicData uri="http://schemas.openxmlformats.org/drawingml/2006/table">
            <a:tbl>
              <a:tblPr firstRow="1" bandRow="1">
                <a:tableStyleId>{5C22544A-7EE6-4342-B048-85BDC9FD1C3A}</a:tableStyleId>
              </a:tblPr>
              <a:tblGrid>
                <a:gridCol w="3759665">
                  <a:extLst>
                    <a:ext uri="{9D8B030D-6E8A-4147-A177-3AD203B41FA5}">
                      <a16:colId xmlns:a16="http://schemas.microsoft.com/office/drawing/2014/main" val="20000"/>
                    </a:ext>
                  </a:extLst>
                </a:gridCol>
                <a:gridCol w="4423135">
                  <a:extLst>
                    <a:ext uri="{9D8B030D-6E8A-4147-A177-3AD203B41FA5}">
                      <a16:colId xmlns:a16="http://schemas.microsoft.com/office/drawing/2014/main" val="20001"/>
                    </a:ext>
                  </a:extLst>
                </a:gridCol>
                <a:gridCol w="2875038">
                  <a:extLst>
                    <a:ext uri="{9D8B030D-6E8A-4147-A177-3AD203B41FA5}">
                      <a16:colId xmlns:a16="http://schemas.microsoft.com/office/drawing/2014/main" val="20002"/>
                    </a:ext>
                  </a:extLst>
                </a:gridCol>
              </a:tblGrid>
              <a:tr h="457200">
                <a:tc>
                  <a:txBody>
                    <a:bodyPr/>
                    <a:lstStyle/>
                    <a:p>
                      <a:pPr algn="ctr" rtl="1"/>
                      <a:r>
                        <a:rPr lang="fa-IR" sz="1800" b="1" dirty="0">
                          <a:solidFill>
                            <a:srgbClr val="FFFFFF"/>
                          </a:solidFill>
                          <a:cs typeface="B Nazanin"/>
                        </a:rPr>
                        <a:t>مثال بالینی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dirty="0">
                          <a:solidFill>
                            <a:srgbClr val="FFFFFF"/>
                          </a:solidFill>
                          <a:cs typeface="B Nazanin"/>
                        </a:rPr>
                        <a:t>مقیاس اندازه گیری متناظر</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tc>
                  <a:txBody>
                    <a:bodyPr/>
                    <a:lstStyle/>
                    <a:p>
                      <a:pPr algn="ctr" rtl="1"/>
                      <a:r>
                        <a:rPr lang="fa-IR" sz="1800" b="1" dirty="0">
                          <a:solidFill>
                            <a:srgbClr val="FFFFFF"/>
                          </a:solidFill>
                          <a:cs typeface="B Nazanin"/>
                        </a:rPr>
                        <a:t>نوع متغیر</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0B3554"/>
                    </a:solidFill>
                  </a:tcPr>
                </a:tc>
                <a:extLst>
                  <a:ext uri="{0D108BD9-81ED-4DB2-BD59-A6C34878D82A}">
                    <a16:rowId xmlns:a16="http://schemas.microsoft.com/office/drawing/2014/main" val="10000"/>
                  </a:ext>
                </a:extLst>
              </a:tr>
              <a:tr h="548640">
                <a:tc>
                  <a:txBody>
                    <a:bodyPr/>
                    <a:lstStyle/>
                    <a:p>
                      <a:pPr algn="ctr" rtl="1"/>
                      <a:r>
                        <a:rPr lang="fa-IR" sz="1800" b="1" dirty="0">
                          <a:solidFill>
                            <a:srgbClr val="FF0000"/>
                          </a:solidFill>
                          <a:cs typeface="B Nazanin"/>
                        </a:rPr>
                        <a:t>جنسیت، گروه خونی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070C0"/>
                          </a:solidFill>
                          <a:cs typeface="B Nazanin"/>
                        </a:rPr>
                        <a:t>اسمی </a:t>
                      </a:r>
                      <a:r>
                        <a:rPr lang="en-US" sz="1800" b="1" dirty="0">
                          <a:solidFill>
                            <a:srgbClr val="0070C0"/>
                          </a:solidFill>
                          <a:cs typeface="B Nazanin"/>
                        </a:rPr>
                        <a:t>(Nominal)</a:t>
                      </a:r>
                      <a:endParaRPr lang="fa-IR" sz="1800" b="1" dirty="0">
                        <a:solidFill>
                          <a:srgbClr val="0070C0"/>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E5372"/>
                          </a:solidFill>
                          <a:cs typeface="B Nazanin"/>
                        </a:rPr>
                        <a:t>کیفی اسمی</a:t>
                      </a:r>
                      <a:endParaRPr lang="en-US" sz="1800" b="1" dirty="0">
                        <a:solidFill>
                          <a:srgbClr val="0E5372"/>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1"/>
                  </a:ext>
                </a:extLst>
              </a:tr>
              <a:tr h="548640">
                <a:tc>
                  <a:txBody>
                    <a:bodyPr/>
                    <a:lstStyle/>
                    <a:p>
                      <a:pPr algn="ctr" rtl="1"/>
                      <a:r>
                        <a:rPr lang="fa-IR" sz="1800" b="1" dirty="0">
                          <a:solidFill>
                            <a:srgbClr val="FF0000"/>
                          </a:solidFill>
                          <a:cs typeface="B Nazanin"/>
                        </a:rPr>
                        <a:t>شدت درد، مرحله سرطان</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070C0"/>
                          </a:solidFill>
                          <a:cs typeface="B Nazanin"/>
                        </a:rPr>
                        <a:t>رتبه‌ای </a:t>
                      </a:r>
                      <a:r>
                        <a:rPr lang="en-US" sz="1800" b="1" dirty="0">
                          <a:solidFill>
                            <a:srgbClr val="0070C0"/>
                          </a:solidFill>
                          <a:cs typeface="B Nazanin"/>
                        </a:rPr>
                        <a:t>(Ordinal)</a:t>
                      </a:r>
                      <a:endParaRPr lang="fa-IR" sz="1800" b="1" dirty="0">
                        <a:solidFill>
                          <a:srgbClr val="0070C0"/>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E5372"/>
                          </a:solidFill>
                          <a:cs typeface="B Nazanin"/>
                        </a:rPr>
                        <a:t>کیفی رتبه‌ای</a:t>
                      </a:r>
                      <a:endParaRPr lang="en-US" sz="1800" b="1" dirty="0">
                        <a:solidFill>
                          <a:srgbClr val="0E5372"/>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2"/>
                  </a:ext>
                </a:extLst>
              </a:tr>
              <a:tr h="548640">
                <a:tc>
                  <a:txBody>
                    <a:bodyPr/>
                    <a:lstStyle/>
                    <a:p>
                      <a:pPr algn="ctr" rtl="1"/>
                      <a:r>
                        <a:rPr lang="fa-IR" sz="1800" b="1" dirty="0">
                          <a:solidFill>
                            <a:srgbClr val="FF0000"/>
                          </a:solidFill>
                          <a:cs typeface="B Nazanin"/>
                        </a:rPr>
                        <a:t>تعداد بستری، تعداد مراجعات</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070C0"/>
                          </a:solidFill>
                          <a:cs typeface="B Nazanin"/>
                        </a:rPr>
                        <a:t>معمولاً نسبی </a:t>
                      </a:r>
                      <a:r>
                        <a:rPr lang="en-US" sz="1800" b="1" dirty="0">
                          <a:solidFill>
                            <a:srgbClr val="0070C0"/>
                          </a:solidFill>
                          <a:cs typeface="B Nazanin"/>
                        </a:rPr>
                        <a:t>(Ratio)</a:t>
                      </a:r>
                      <a:endParaRPr lang="fa-IR" sz="1800" b="1" dirty="0">
                        <a:solidFill>
                          <a:srgbClr val="0070C0"/>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tc>
                  <a:txBody>
                    <a:bodyPr/>
                    <a:lstStyle/>
                    <a:p>
                      <a:pPr algn="ctr" rtl="1"/>
                      <a:r>
                        <a:rPr lang="fa-IR" sz="1800" b="1" dirty="0">
                          <a:solidFill>
                            <a:srgbClr val="0E5372"/>
                          </a:solidFill>
                          <a:cs typeface="B Nazanin"/>
                        </a:rPr>
                        <a:t>کمی گسسته</a:t>
                      </a:r>
                      <a:endParaRPr lang="en-US" sz="1800" b="1" dirty="0">
                        <a:solidFill>
                          <a:srgbClr val="0E5372"/>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FFFFF"/>
                    </a:solidFill>
                  </a:tcPr>
                </a:tc>
                <a:extLst>
                  <a:ext uri="{0D108BD9-81ED-4DB2-BD59-A6C34878D82A}">
                    <a16:rowId xmlns:a16="http://schemas.microsoft.com/office/drawing/2014/main" val="10003"/>
                  </a:ext>
                </a:extLst>
              </a:tr>
              <a:tr h="548640">
                <a:tc>
                  <a:txBody>
                    <a:bodyPr/>
                    <a:lstStyle/>
                    <a:p>
                      <a:pPr algn="ctr" rtl="1"/>
                      <a:r>
                        <a:rPr lang="fa-IR" sz="1800" b="1" dirty="0">
                          <a:solidFill>
                            <a:srgbClr val="FF0000"/>
                          </a:solidFill>
                          <a:cs typeface="B Nazanin"/>
                        </a:rPr>
                        <a:t>دمای بدن (فاصله‌ای) / وزن، قد (نسبی)</a:t>
                      </a: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070C0"/>
                          </a:solidFill>
                          <a:cs typeface="B Nazanin"/>
                        </a:rPr>
                        <a:t>فاصله‌ای</a:t>
                      </a:r>
                      <a:r>
                        <a:rPr lang="en-US" sz="1800" b="1" dirty="0">
                          <a:solidFill>
                            <a:srgbClr val="0070C0"/>
                          </a:solidFill>
                          <a:cs typeface="B Nazanin"/>
                        </a:rPr>
                        <a:t> (Interval) </a:t>
                      </a:r>
                      <a:r>
                        <a:rPr lang="fa-IR" sz="1800" b="1" dirty="0">
                          <a:solidFill>
                            <a:srgbClr val="0070C0"/>
                          </a:solidFill>
                          <a:cs typeface="B Nazanin"/>
                        </a:rPr>
                        <a:t>یا نسبی </a:t>
                      </a:r>
                      <a:r>
                        <a:rPr lang="en-US" sz="1800" b="1" dirty="0">
                          <a:solidFill>
                            <a:srgbClr val="0070C0"/>
                          </a:solidFill>
                          <a:cs typeface="B Nazanin"/>
                        </a:rPr>
                        <a:t>(Ratio)</a:t>
                      </a:r>
                      <a:endParaRPr lang="fa-IR" sz="1800" b="1" dirty="0">
                        <a:solidFill>
                          <a:srgbClr val="0070C0"/>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tc>
                  <a:txBody>
                    <a:bodyPr/>
                    <a:lstStyle/>
                    <a:p>
                      <a:pPr algn="ctr" rtl="1"/>
                      <a:r>
                        <a:rPr lang="fa-IR" sz="1800" b="1" dirty="0">
                          <a:solidFill>
                            <a:srgbClr val="0E5372"/>
                          </a:solidFill>
                          <a:cs typeface="B Nazanin"/>
                        </a:rPr>
                        <a:t>کمی پیوسته</a:t>
                      </a:r>
                      <a:endParaRPr lang="en-US" sz="1800" b="1" dirty="0">
                        <a:solidFill>
                          <a:srgbClr val="0E5372"/>
                        </a:solidFill>
                        <a:cs typeface="B Nazanin"/>
                      </a:endParaRPr>
                    </a:p>
                  </a:txBody>
                  <a:tcPr marL="109728" marR="109728" marT="54864" marB="54864" anchor="ctr">
                    <a:lnL w="6350" cap="flat">
                      <a:solidFill>
                        <a:srgbClr val="D9E5E9"/>
                      </a:solidFill>
                    </a:lnL>
                    <a:lnR w="6350" cap="flat">
                      <a:solidFill>
                        <a:srgbClr val="D9E5E9"/>
                      </a:solidFill>
                    </a:lnR>
                    <a:lnT w="6350" cap="flat">
                      <a:solidFill>
                        <a:srgbClr val="D9E5E9"/>
                      </a:solidFill>
                    </a:lnT>
                    <a:lnB w="6350" cap="flat">
                      <a:solidFill>
                        <a:srgbClr val="D9E5E9"/>
                      </a:solidFill>
                    </a:lnB>
                    <a:solidFill>
                      <a:srgbClr val="F2F8FA"/>
                    </a:solidFill>
                  </a:tcPr>
                </a:tc>
                <a:extLst>
                  <a:ext uri="{0D108BD9-81ED-4DB2-BD59-A6C34878D82A}">
                    <a16:rowId xmlns:a16="http://schemas.microsoft.com/office/drawing/2014/main" val="10004"/>
                  </a:ext>
                </a:extLst>
              </a:tr>
            </a:tbl>
          </a:graphicData>
        </a:graphic>
      </p:graphicFrame>
      <p:sp>
        <p:nvSpPr>
          <p:cNvPr id="5" name="Rounded Rectangle 4">
            <a:extLst>
              <a:ext uri="{FF2B5EF4-FFF2-40B4-BE49-F238E27FC236}">
                <a16:creationId xmlns:a16="http://schemas.microsoft.com/office/drawing/2014/main" id="{77D3A983-82A3-D694-B90E-CA55ECC36F4B}"/>
              </a:ext>
            </a:extLst>
          </p:cNvPr>
          <p:cNvSpPr/>
          <p:nvPr/>
        </p:nvSpPr>
        <p:spPr>
          <a:xfrm>
            <a:off x="6233007" y="4800598"/>
            <a:ext cx="5391759" cy="1600201"/>
          </a:xfrm>
          <a:prstGeom prst="roundRect">
            <a:avLst>
              <a:gd name="adj" fmla="val 9000"/>
            </a:avLst>
          </a:prstGeom>
          <a:solidFill>
            <a:srgbClr val="FBEE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6" name="TextBox 5">
            <a:extLst>
              <a:ext uri="{FF2B5EF4-FFF2-40B4-BE49-F238E27FC236}">
                <a16:creationId xmlns:a16="http://schemas.microsoft.com/office/drawing/2014/main" id="{AB9D4FBE-498A-C974-581E-65D64C962098}"/>
              </a:ext>
            </a:extLst>
          </p:cNvPr>
          <p:cNvSpPr txBox="1"/>
          <p:nvPr/>
        </p:nvSpPr>
        <p:spPr>
          <a:xfrm>
            <a:off x="6461607" y="4946903"/>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9A5D14"/>
                </a:solidFill>
                <a:cs typeface="B Nazanin"/>
              </a:rPr>
              <a:t>نکته کلیدی</a:t>
            </a:r>
          </a:p>
        </p:txBody>
      </p:sp>
      <p:sp>
        <p:nvSpPr>
          <p:cNvPr id="7" name="TextBox 6">
            <a:extLst>
              <a:ext uri="{FF2B5EF4-FFF2-40B4-BE49-F238E27FC236}">
                <a16:creationId xmlns:a16="http://schemas.microsoft.com/office/drawing/2014/main" id="{0555C2AC-D8D8-80A9-2CDB-1F1C3F1FE332}"/>
              </a:ext>
            </a:extLst>
          </p:cNvPr>
          <p:cNvSpPr txBox="1"/>
          <p:nvPr/>
        </p:nvSpPr>
        <p:spPr>
          <a:xfrm>
            <a:off x="6461607" y="5276088"/>
            <a:ext cx="4934559" cy="612648"/>
          </a:xfrm>
          <a:prstGeom prst="rect">
            <a:avLst/>
          </a:prstGeom>
          <a:noFill/>
        </p:spPr>
        <p:txBody>
          <a:bodyPr wrap="square" lIns="0" tIns="0" rIns="0" bIns="0" anchor="t">
            <a:noAutofit/>
          </a:bodyPr>
          <a:lstStyle/>
          <a:p>
            <a:pPr algn="r" rtl="1">
              <a:lnSpc>
                <a:spcPct val="128000"/>
              </a:lnSpc>
              <a:spcBef>
                <a:spcPts val="0"/>
              </a:spcBef>
              <a:spcAft>
                <a:spcPts val="0"/>
              </a:spcAft>
            </a:pPr>
            <a:r>
              <a:rPr lang="fa-IR" b="1" dirty="0">
                <a:solidFill>
                  <a:srgbClr val="FF0000"/>
                </a:solidFill>
                <a:cs typeface="B Nazanin"/>
              </a:rPr>
              <a:t>تفاوت مقیاس فاصله‌ای و نسبی در وجود «صفر مطلق» است. این تفاوت معمولاً در انتخاب آزمون تأثیر عملی محدودی دارد، اما در تفسیر داده مهم است.</a:t>
            </a:r>
            <a:endParaRPr lang="en-US" b="1" dirty="0">
              <a:solidFill>
                <a:srgbClr val="FF0000"/>
              </a:solidFill>
              <a:cs typeface="B Nazanin"/>
            </a:endParaRPr>
          </a:p>
        </p:txBody>
      </p:sp>
      <p:sp>
        <p:nvSpPr>
          <p:cNvPr id="8" name="Rounded Rectangle 7">
            <a:extLst>
              <a:ext uri="{FF2B5EF4-FFF2-40B4-BE49-F238E27FC236}">
                <a16:creationId xmlns:a16="http://schemas.microsoft.com/office/drawing/2014/main" id="{B11D7837-E386-480B-9050-0C4DF81BAAC8}"/>
              </a:ext>
            </a:extLst>
          </p:cNvPr>
          <p:cNvSpPr/>
          <p:nvPr/>
        </p:nvSpPr>
        <p:spPr>
          <a:xfrm>
            <a:off x="566928" y="4800598"/>
            <a:ext cx="5529072" cy="1847851"/>
          </a:xfrm>
          <a:prstGeom prst="roundRect">
            <a:avLst>
              <a:gd name="adj" fmla="val 9000"/>
            </a:avLst>
          </a:prstGeom>
          <a:solidFill>
            <a:srgbClr val="E7F2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800"/>
          </a:p>
        </p:txBody>
      </p:sp>
      <p:sp>
        <p:nvSpPr>
          <p:cNvPr id="9" name="TextBox 8">
            <a:extLst>
              <a:ext uri="{FF2B5EF4-FFF2-40B4-BE49-F238E27FC236}">
                <a16:creationId xmlns:a16="http://schemas.microsoft.com/office/drawing/2014/main" id="{929059AE-D094-0296-9394-E90696CA22DC}"/>
              </a:ext>
            </a:extLst>
          </p:cNvPr>
          <p:cNvSpPr txBox="1"/>
          <p:nvPr/>
        </p:nvSpPr>
        <p:spPr>
          <a:xfrm>
            <a:off x="795528" y="4946903"/>
            <a:ext cx="4934559" cy="320040"/>
          </a:xfrm>
          <a:prstGeom prst="rect">
            <a:avLst/>
          </a:prstGeom>
          <a:noFill/>
        </p:spPr>
        <p:txBody>
          <a:bodyPr wrap="square" lIns="0" tIns="0" rIns="0" bIns="0" anchor="t">
            <a:noAutofit/>
          </a:bodyPr>
          <a:lstStyle/>
          <a:p>
            <a:pPr algn="r" rtl="1">
              <a:spcBef>
                <a:spcPts val="0"/>
              </a:spcBef>
              <a:spcAft>
                <a:spcPts val="0"/>
              </a:spcAft>
            </a:pPr>
            <a:r>
              <a:rPr lang="fa-IR" b="1">
                <a:solidFill>
                  <a:srgbClr val="0E5372"/>
                </a:solidFill>
                <a:cs typeface="B Nazanin"/>
              </a:rPr>
              <a:t>اهمیت موضوع</a:t>
            </a:r>
          </a:p>
        </p:txBody>
      </p:sp>
      <p:sp>
        <p:nvSpPr>
          <p:cNvPr id="10" name="TextBox 9">
            <a:extLst>
              <a:ext uri="{FF2B5EF4-FFF2-40B4-BE49-F238E27FC236}">
                <a16:creationId xmlns:a16="http://schemas.microsoft.com/office/drawing/2014/main" id="{624BE4DC-5766-E1A8-CF3C-6BC9F3830FAA}"/>
              </a:ext>
            </a:extLst>
          </p:cNvPr>
          <p:cNvSpPr txBox="1"/>
          <p:nvPr/>
        </p:nvSpPr>
        <p:spPr>
          <a:xfrm>
            <a:off x="795527" y="5087111"/>
            <a:ext cx="4934559" cy="1399031"/>
          </a:xfrm>
          <a:prstGeom prst="rect">
            <a:avLst/>
          </a:prstGeom>
          <a:noFill/>
        </p:spPr>
        <p:txBody>
          <a:bodyPr wrap="square" lIns="0" tIns="0" rIns="0" bIns="0" anchor="t">
            <a:noAutofit/>
          </a:bodyPr>
          <a:lstStyle/>
          <a:p>
            <a:pPr algn="r" rtl="1">
              <a:lnSpc>
                <a:spcPct val="128000"/>
              </a:lnSpc>
              <a:spcBef>
                <a:spcPts val="0"/>
              </a:spcBef>
              <a:spcAft>
                <a:spcPts val="0"/>
              </a:spcAft>
            </a:pPr>
            <a:r>
              <a:rPr lang="fa-IR" b="1" dirty="0">
                <a:solidFill>
                  <a:srgbClr val="FF0000"/>
                </a:solidFill>
                <a:cs typeface="B Nazanin"/>
              </a:rPr>
              <a:t>اکثر متغیرهای کمی پیوسته در پزشکی (وزن، قد، فشار خون، سن) مقیاس نسبی دارند؛ به همین دلیل معمولاً آزمون‌های پارامتریک برای آن‌ها قابل بررسی است، مشروط بر برقراری فرض نرمال بودن توزیع.</a:t>
            </a:r>
            <a:endParaRPr lang="en-US" b="1" dirty="0">
              <a:solidFill>
                <a:srgbClr val="FF0000"/>
              </a:solidFill>
              <a:cs typeface="B Nazanin"/>
            </a:endParaRPr>
          </a:p>
        </p:txBody>
      </p:sp>
    </p:spTree>
    <p:extLst>
      <p:ext uri="{BB962C8B-B14F-4D97-AF65-F5344CB8AC3E}">
        <p14:creationId xmlns:p14="http://schemas.microsoft.com/office/powerpoint/2010/main" val="3322747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TotalTime>
  <Words>704</Words>
  <Application>Microsoft Office PowerPoint</Application>
  <PresentationFormat>Widescreen</PresentationFormat>
  <Paragraphs>95</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B Nazanin</vt:lpstr>
      <vt:lpstr>B Zar</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DAYANLAND.COM</dc:creator>
  <cp:keywords/>
  <dc:description>generated using python-pptx</dc:description>
  <cp:lastModifiedBy>CS</cp:lastModifiedBy>
  <cp:revision>6</cp:revision>
  <dcterms:created xsi:type="dcterms:W3CDTF">2013-01-27T09:14:16Z</dcterms:created>
  <dcterms:modified xsi:type="dcterms:W3CDTF">2026-07-01T21:47:14Z</dcterms:modified>
  <cp:category/>
</cp:coreProperties>
</file>